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01" r:id="rId2"/>
    <p:sldId id="302" r:id="rId3"/>
    <p:sldId id="303" r:id="rId4"/>
    <p:sldId id="304" r:id="rId5"/>
    <p:sldId id="305" r:id="rId6"/>
    <p:sldId id="306" r:id="rId7"/>
    <p:sldId id="307" r:id="rId8"/>
    <p:sldId id="309" r:id="rId9"/>
    <p:sldId id="310" r:id="rId10"/>
    <p:sldId id="274" r:id="rId11"/>
    <p:sldId id="313" r:id="rId12"/>
    <p:sldId id="314" r:id="rId13"/>
    <p:sldId id="279" r:id="rId14"/>
    <p:sldId id="280" r:id="rId15"/>
    <p:sldId id="315" r:id="rId16"/>
    <p:sldId id="281" r:id="rId17"/>
    <p:sldId id="316" r:id="rId18"/>
    <p:sldId id="282" r:id="rId19"/>
    <p:sldId id="317" r:id="rId20"/>
    <p:sldId id="334" r:id="rId21"/>
    <p:sldId id="335" r:id="rId22"/>
    <p:sldId id="336" r:id="rId23"/>
    <p:sldId id="283" r:id="rId24"/>
    <p:sldId id="318" r:id="rId25"/>
    <p:sldId id="319" r:id="rId26"/>
    <p:sldId id="325" r:id="rId27"/>
    <p:sldId id="320" r:id="rId28"/>
    <p:sldId id="327" r:id="rId29"/>
    <p:sldId id="322" r:id="rId30"/>
    <p:sldId id="321" r:id="rId31"/>
    <p:sldId id="291" r:id="rId32"/>
    <p:sldId id="333" r:id="rId33"/>
    <p:sldId id="329" r:id="rId34"/>
    <p:sldId id="330" r:id="rId35"/>
    <p:sldId id="331" r:id="rId36"/>
    <p:sldId id="332" r:id="rId37"/>
    <p:sldId id="323" r:id="rId38"/>
    <p:sldId id="340" r:id="rId39"/>
    <p:sldId id="293" r:id="rId40"/>
    <p:sldId id="294" r:id="rId41"/>
    <p:sldId id="295" r:id="rId42"/>
    <p:sldId id="296" r:id="rId43"/>
    <p:sldId id="298" r:id="rId44"/>
    <p:sldId id="297" r:id="rId45"/>
    <p:sldId id="324" r:id="rId46"/>
    <p:sldId id="299" r:id="rId47"/>
    <p:sldId id="337" r:id="rId48"/>
    <p:sldId id="339" r:id="rId49"/>
    <p:sldId id="341" r:id="rId50"/>
    <p:sldId id="32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75" autoAdjust="0"/>
  </p:normalViewPr>
  <p:slideViewPr>
    <p:cSldViewPr snapToGrid="0">
      <p:cViewPr varScale="1">
        <p:scale>
          <a:sx n="59" d="100"/>
          <a:sy n="59" d="100"/>
        </p:scale>
        <p:origin x="9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rmise ALLAME" userId="021c8c9e9b3316de" providerId="LiveId" clId="{9314E380-7A54-4BCC-9991-FDA1B2F74C4F}"/>
    <pc:docChg chg="modSld">
      <pc:chgData name="Hormise ALLAME" userId="021c8c9e9b3316de" providerId="LiveId" clId="{9314E380-7A54-4BCC-9991-FDA1B2F74C4F}" dt="2025-11-25T16:18:36.872" v="0" actId="1038"/>
      <pc:docMkLst>
        <pc:docMk/>
      </pc:docMkLst>
      <pc:sldChg chg="modSp mod">
        <pc:chgData name="Hormise ALLAME" userId="021c8c9e9b3316de" providerId="LiveId" clId="{9314E380-7A54-4BCC-9991-FDA1B2F74C4F}" dt="2025-11-25T16:18:36.872" v="0" actId="1038"/>
        <pc:sldMkLst>
          <pc:docMk/>
          <pc:sldMk cId="2784430736" sldId="301"/>
        </pc:sldMkLst>
        <pc:picChg chg="mod">
          <ac:chgData name="Hormise ALLAME" userId="021c8c9e9b3316de" providerId="LiveId" clId="{9314E380-7A54-4BCC-9991-FDA1B2F74C4F}" dt="2025-11-25T16:18:36.872" v="0" actId="1038"/>
          <ac:picMkLst>
            <pc:docMk/>
            <pc:sldMk cId="2784430736" sldId="301"/>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922FC-9CA5-47CB-9EA8-9338A631C618}" type="datetimeFigureOut">
              <a:rPr lang="en-US" smtClean="0"/>
              <a:t>11/25/2025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55C86-7C73-483A-B36F-FC49671D7E72}" type="slidenum">
              <a:rPr lang="en-US" smtClean="0"/>
              <a:t>‹N°›</a:t>
            </a:fld>
            <a:endParaRPr lang="en-US"/>
          </a:p>
        </p:txBody>
      </p:sp>
    </p:spTree>
    <p:extLst>
      <p:ext uri="{BB962C8B-B14F-4D97-AF65-F5344CB8AC3E}">
        <p14:creationId xmlns:p14="http://schemas.microsoft.com/office/powerpoint/2010/main" val="1749610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44984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23245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57987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81189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89620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646542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965240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685552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561181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314480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118873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40844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187897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12357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053139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630783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94413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49036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4794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98486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280054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p:cNvSpPr>
            <a:spLocks noGrp="1"/>
          </p:cNvSpPr>
          <p:nvPr>
            <p:ph type="dt" sz="half" idx="10"/>
          </p:nvPr>
        </p:nvSpPr>
        <p:spPr/>
        <p:txBody>
          <a:bodyPr/>
          <a:lstStyle/>
          <a:p>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1590526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2255739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146866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53102" y="544233"/>
            <a:ext cx="10449638" cy="761926"/>
          </a:xfrm>
          <a:prstGeom prst="rect">
            <a:avLst/>
          </a:prstGeom>
          <a:noFill/>
          <a:ln w="0">
            <a:noFill/>
          </a:ln>
        </p:spPr>
        <p:txBody>
          <a:bodyPr lIns="0" tIns="0" rIns="0" bIns="0" anchor="ctr">
            <a:noAutofit/>
          </a:bodyPr>
          <a:lstStyle/>
          <a:p>
            <a:endParaRPr lang="en-US" sz="3265" b="0" strike="noStrike" spc="-1">
              <a:latin typeface="Arial"/>
            </a:endParaRPr>
          </a:p>
        </p:txBody>
      </p:sp>
      <p:sp>
        <p:nvSpPr>
          <p:cNvPr id="12" name="PlaceHolder 2"/>
          <p:cNvSpPr>
            <a:spLocks noGrp="1"/>
          </p:cNvSpPr>
          <p:nvPr>
            <p:ph/>
          </p:nvPr>
        </p:nvSpPr>
        <p:spPr>
          <a:xfrm>
            <a:off x="653103" y="1632699"/>
            <a:ext cx="10885039" cy="4353863"/>
          </a:xfrm>
          <a:prstGeom prst="rect">
            <a:avLst/>
          </a:prstGeom>
          <a:noFill/>
          <a:ln w="0">
            <a:noFill/>
          </a:ln>
        </p:spPr>
        <p:txBody>
          <a:bodyPr lIns="0" tIns="0" rIns="0" bIns="0" anchor="t">
            <a:normAutofit/>
          </a:bodyPr>
          <a:lstStyle/>
          <a:p>
            <a:endParaRPr lang="en-US" sz="2419" b="0" strike="noStrike" spc="-1">
              <a:latin typeface="Arial"/>
            </a:endParaRPr>
          </a:p>
        </p:txBody>
      </p:sp>
      <p:sp>
        <p:nvSpPr>
          <p:cNvPr id="4" name="PlaceHolder 3"/>
          <p:cNvSpPr>
            <a:spLocks noGrp="1"/>
          </p:cNvSpPr>
          <p:nvPr>
            <p:ph type="ftr" idx="2"/>
          </p:nvPr>
        </p:nvSpPr>
        <p:spPr/>
        <p:txBody>
          <a:bodyPr/>
          <a:lstStyle/>
          <a:p>
            <a:endParaRPr/>
          </a:p>
        </p:txBody>
      </p:sp>
      <p:sp>
        <p:nvSpPr>
          <p:cNvPr id="5" name="PlaceHolder 4"/>
          <p:cNvSpPr>
            <a:spLocks noGrp="1"/>
          </p:cNvSpPr>
          <p:nvPr>
            <p:ph type="sldNum" idx="3"/>
          </p:nvPr>
        </p:nvSpPr>
        <p:spPr/>
        <p:txBody>
          <a:bodyPr/>
          <a:lstStyle/>
          <a:p>
            <a:fld id="{5D720698-3C40-46F4-88D8-3E59643DADF2}" type="slidenum">
              <a:t>‹N°›</a:t>
            </a:fld>
            <a:endParaRPr/>
          </a:p>
        </p:txBody>
      </p:sp>
      <p:sp>
        <p:nvSpPr>
          <p:cNvPr id="6"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2166241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87407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83762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94020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221412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32271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37416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6786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779678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72005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3794401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p:cNvSpPr>
            <a:spLocks noGrp="1"/>
          </p:cNvSpPr>
          <p:nvPr>
            <p:ph type="dt" sz="half" idx="10"/>
          </p:nvPr>
        </p:nvSpPr>
        <p:spPr/>
        <p:txBody>
          <a:bodyPr/>
          <a:lstStyle/>
          <a:p>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1435203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p:cNvSpPr>
            <a:spLocks noGrp="1"/>
          </p:cNvSpPr>
          <p:nvPr>
            <p:ph type="dt" sz="half" idx="10"/>
          </p:nvPr>
        </p:nvSpPr>
        <p:spPr/>
        <p:txBody>
          <a:bodyPr/>
          <a:lstStyle/>
          <a:p>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3045957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Дата 2"/>
          <p:cNvSpPr>
            <a:spLocks noGrp="1"/>
          </p:cNvSpPr>
          <p:nvPr>
            <p:ph type="dt" sz="half" idx="10"/>
          </p:nvPr>
        </p:nvSpPr>
        <p:spPr/>
        <p:txBody>
          <a:bodyPr/>
          <a:lstStyle/>
          <a:p>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4107120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643800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40034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A98AC8B0-CE41-454B-B23E-14D423069824}" type="slidenum">
              <a:rPr lang="en-US" smtClean="0"/>
              <a:t>‹N°›</a:t>
            </a:fld>
            <a:endParaRPr lang="en-US"/>
          </a:p>
        </p:txBody>
      </p:sp>
    </p:spTree>
    <p:extLst>
      <p:ext uri="{BB962C8B-B14F-4D97-AF65-F5344CB8AC3E}">
        <p14:creationId xmlns:p14="http://schemas.microsoft.com/office/powerpoint/2010/main" val="3218692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AC8B0-CE41-454B-B23E-14D423069824}" type="slidenum">
              <a:rPr lang="en-US" smtClean="0"/>
              <a:t>‹N°›</a:t>
            </a:fld>
            <a:endParaRPr lang="en-US"/>
          </a:p>
        </p:txBody>
      </p:sp>
    </p:spTree>
    <p:extLst>
      <p:ext uri="{BB962C8B-B14F-4D97-AF65-F5344CB8AC3E}">
        <p14:creationId xmlns:p14="http://schemas.microsoft.com/office/powerpoint/2010/main" val="1041548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cll.stanford.edu/research/ongoing/icarus/" TargetMode="External"/><Relationship Id="rId3" Type="http://schemas.openxmlformats.org/officeDocument/2006/relationships/hyperlink" Target="http://strl-robotics.ru/" TargetMode="External"/><Relationship Id="rId7" Type="http://schemas.openxmlformats.org/officeDocument/2006/relationships/hyperlink" Target="http://act-r.psy.cmu.edu/" TargetMode="External"/><Relationship Id="rId2" Type="http://schemas.openxmlformats.org/officeDocument/2006/relationships/hyperlink" Target="https://doi.org/10.1002/wcs.1488" TargetMode="External"/><Relationship Id="rId1" Type="http://schemas.openxmlformats.org/officeDocument/2006/relationships/slideLayout" Target="../slideLayouts/slideLayout2.xml"/><Relationship Id="rId6" Type="http://schemas.openxmlformats.org/officeDocument/2006/relationships/hyperlink" Target="http://www.clarioncognitivearchitecture.com/" TargetMode="External"/><Relationship Id="rId5" Type="http://schemas.openxmlformats.org/officeDocument/2006/relationships/hyperlink" Target="https://soar.eecs.umich.edu/articles/downloads/soar-suite/227-soar-suite-9-6-0" TargetMode="External"/><Relationship Id="rId10" Type="http://schemas.openxmlformats.org/officeDocument/2006/relationships/hyperlink" Target="https://www.researchgate.net/profile/Manuel_Pineres" TargetMode="External"/><Relationship Id="rId4" Type="http://schemas.openxmlformats.org/officeDocument/2006/relationships/hyperlink" Target="http://ccrg.cs.memphis.edu/tutorial/" TargetMode="External"/><Relationship Id="rId9" Type="http://schemas.openxmlformats.org/officeDocument/2006/relationships/hyperlink" Target="http://www.cs.hunter.cuny.edu/~epstei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5.png"/><Relationship Id="rId7" Type="http://schemas.openxmlformats.org/officeDocument/2006/relationships/image" Target="../media/image37.emf"/><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39.emf"/><Relationship Id="rId5" Type="http://schemas.openxmlformats.org/officeDocument/2006/relationships/image" Target="../media/image36.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8.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44.jpg"/><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habr.com/ru/companies/vk/articles/673914/" TargetMode="External"/><Relationship Id="rId1" Type="http://schemas.openxmlformats.org/officeDocument/2006/relationships/slideLayout" Target="../slideLayouts/slideLayout2.xml"/><Relationship Id="rId4" Type="http://schemas.openxmlformats.org/officeDocument/2006/relationships/hyperlink" Target="https://habr.com/ru/companies/vk/articles/673914/"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habr.com/ru/companies/newprolab/articles/343834/"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90.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NUL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30886" y="0"/>
            <a:ext cx="4572000" cy="6858000"/>
          </a:xfrm>
          <a:prstGeom prst="rect">
            <a:avLst/>
          </a:prstGeom>
        </p:spPr>
      </p:pic>
      <p:sp>
        <p:nvSpPr>
          <p:cNvPr id="3" name="Text 0"/>
          <p:cNvSpPr/>
          <p:nvPr/>
        </p:nvSpPr>
        <p:spPr>
          <a:xfrm>
            <a:off x="661492" y="780356"/>
            <a:ext cx="6297018" cy="3260725"/>
          </a:xfrm>
          <a:prstGeom prst="rect">
            <a:avLst/>
          </a:prstGeom>
          <a:noFill/>
          <a:ln/>
        </p:spPr>
        <p:txBody>
          <a:bodyPr wrap="square" lIns="0" tIns="0" rIns="0" bIns="0" rtlCol="0" anchor="t"/>
          <a:lstStyle/>
          <a:p>
            <a:pPr>
              <a:lnSpc>
                <a:spcPts val="6416"/>
              </a:lnSpc>
            </a:pPr>
            <a:r>
              <a:rPr lang="en-US" sz="5125" b="1" kern="0" spc="-154" dirty="0">
                <a:solidFill>
                  <a:srgbClr val="000000"/>
                </a:solidFill>
                <a:latin typeface="Times New Roman" panose="02020603050405020304" pitchFamily="18" charset="0"/>
                <a:ea typeface="Inter Bold" pitchFamily="34" charset="-122"/>
                <a:cs typeface="Times New Roman" panose="02020603050405020304" pitchFamily="18" charset="0"/>
              </a:rPr>
              <a:t>Развитие искусственного интеллекта и робототехники</a:t>
            </a:r>
            <a:endParaRPr lang="en-US" sz="5125" dirty="0">
              <a:latin typeface="Times New Roman" panose="02020603050405020304" pitchFamily="18" charset="0"/>
              <a:cs typeface="Times New Roman" panose="02020603050405020304" pitchFamily="18" charset="0"/>
            </a:endParaRPr>
          </a:p>
        </p:txBody>
      </p:sp>
      <p:sp>
        <p:nvSpPr>
          <p:cNvPr id="4" name="Text 1"/>
          <p:cNvSpPr/>
          <p:nvPr/>
        </p:nvSpPr>
        <p:spPr>
          <a:xfrm>
            <a:off x="661492" y="4324548"/>
            <a:ext cx="6297018" cy="1209675"/>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Мир стоит на пороге революции в области ИИ и робототехники. От чат-ботов до антропоморфных роботов, технологии стремительно развиваются, открывая новые возможности во многих сферах жизни.</a:t>
            </a:r>
            <a:endParaRPr lang="en-US" sz="1600" dirty="0">
              <a:latin typeface="Times New Roman" panose="02020603050405020304" pitchFamily="18" charset="0"/>
              <a:cs typeface="Times New Roman" panose="02020603050405020304" pitchFamily="18" charset="0"/>
            </a:endParaRPr>
          </a:p>
        </p:txBody>
      </p:sp>
      <p:sp>
        <p:nvSpPr>
          <p:cNvPr id="5" name="Shape 2"/>
          <p:cNvSpPr/>
          <p:nvPr/>
        </p:nvSpPr>
        <p:spPr>
          <a:xfrm>
            <a:off x="661492" y="5760939"/>
            <a:ext cx="302419" cy="302419"/>
          </a:xfrm>
          <a:prstGeom prst="roundRect">
            <a:avLst>
              <a:gd name="adj" fmla="val 25194296"/>
            </a:avLst>
          </a:prstGeom>
          <a:noFill/>
          <a:ln w="7620">
            <a:solidFill>
              <a:srgbClr val="FFFFFF"/>
            </a:solidFill>
            <a:prstDash val="solid"/>
          </a:ln>
        </p:spPr>
        <p:txBody>
          <a:bodyPr/>
          <a:lstStyle/>
          <a:p>
            <a:endParaRPr lang="fr-FR"/>
          </a:p>
        </p:txBody>
      </p:sp>
      <p:pic>
        <p:nvPicPr>
          <p:cNvPr id="6" name="Image 1" descr="preencoded.png"/>
          <p:cNvPicPr>
            <a:picLocks noChangeAspect="1"/>
          </p:cNvPicPr>
          <p:nvPr/>
        </p:nvPicPr>
        <p:blipFill>
          <a:blip r:embed="rId4"/>
          <a:stretch>
            <a:fillRect/>
          </a:stretch>
        </p:blipFill>
        <p:spPr>
          <a:xfrm>
            <a:off x="667842" y="5767289"/>
            <a:ext cx="289719" cy="289719"/>
          </a:xfrm>
          <a:prstGeom prst="rect">
            <a:avLst/>
          </a:prstGeom>
        </p:spPr>
      </p:pic>
      <p:sp>
        <p:nvSpPr>
          <p:cNvPr id="7" name="Text 3"/>
          <p:cNvSpPr/>
          <p:nvPr/>
        </p:nvSpPr>
        <p:spPr>
          <a:xfrm>
            <a:off x="1058367" y="5746850"/>
            <a:ext cx="1723132" cy="330696"/>
          </a:xfrm>
          <a:prstGeom prst="rect">
            <a:avLst/>
          </a:prstGeom>
          <a:noFill/>
          <a:ln/>
        </p:spPr>
        <p:txBody>
          <a:bodyPr wrap="none" lIns="0" tIns="0" rIns="0" bIns="0" rtlCol="0" anchor="t"/>
          <a:lstStyle/>
          <a:p>
            <a:pPr>
              <a:lnSpc>
                <a:spcPts val="2583"/>
              </a:lnSpc>
            </a:pPr>
            <a:r>
              <a:rPr lang="en-US" sz="1833" b="1" kern="0" spc="-30" dirty="0">
                <a:solidFill>
                  <a:srgbClr val="272525"/>
                </a:solidFill>
                <a:latin typeface="Times New Roman" panose="02020603050405020304" pitchFamily="18" charset="0"/>
                <a:ea typeface="Inter Bold" pitchFamily="34" charset="-122"/>
                <a:cs typeface="Times New Roman" panose="02020603050405020304" pitchFamily="18" charset="0"/>
              </a:rPr>
              <a:t>by Gleb Kiselev</a:t>
            </a:r>
            <a:endParaRPr lang="en-US" sz="1833"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430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653293" y="544233"/>
            <a:ext cx="10449272" cy="761926"/>
          </a:xfrm>
          <a:prstGeom prst="rect">
            <a:avLst/>
          </a:prstGeom>
          <a:noFill/>
          <a:ln w="0">
            <a:noFill/>
          </a:ln>
        </p:spPr>
        <p:txBody>
          <a:bodyPr vert="horz" lIns="0" tIns="0" rIns="0" bIns="0" rtlCol="0" anchor="ctr">
            <a:noAutofit/>
          </a:bodyPr>
          <a:lstStyle/>
          <a:p>
            <a:pPr marL="130615">
              <a:spcAft>
                <a:spcPts val="1278"/>
              </a:spcAft>
              <a:buClr>
                <a:srgbClr val="91D93F"/>
              </a:buClr>
              <a:buSzPct val="45000"/>
            </a:pPr>
            <a:r>
              <a:rPr lang="ru-RU" sz="3300" b="1" spc="-1">
                <a:latin typeface="Times New Roman" panose="02020603050405020304" pitchFamily="18" charset="0"/>
                <a:cs typeface="Times New Roman" panose="02020603050405020304" pitchFamily="18" charset="0"/>
              </a:rPr>
              <a:t>Монокулярный </a:t>
            </a:r>
            <a:r>
              <a:rPr lang="en-US" sz="3300" b="1" spc="-1">
                <a:latin typeface="Times New Roman" panose="02020603050405020304" pitchFamily="18" charset="0"/>
                <a:cs typeface="Times New Roman" panose="02020603050405020304" pitchFamily="18" charset="0"/>
              </a:rPr>
              <a:t>SLAM</a:t>
            </a:r>
            <a:endParaRPr lang="en-US" sz="3300" b="1" spc="-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7" name="PlaceHolder 2"/>
              <p:cNvSpPr>
                <a:spLocks noGrp="1"/>
              </p:cNvSpPr>
              <p:nvPr>
                <p:ph/>
              </p:nvPr>
            </p:nvSpPr>
            <p:spPr>
              <a:xfrm>
                <a:off x="653294" y="1306159"/>
                <a:ext cx="10884658" cy="4680403"/>
              </a:xfrm>
              <a:prstGeom prst="rect">
                <a:avLst/>
              </a:prstGeom>
              <a:noFill/>
              <a:ln w="0">
                <a:noFill/>
              </a:ln>
            </p:spPr>
            <p:txBody>
              <a:bodyPr vert="horz" lIns="0" tIns="0" rIns="0" bIns="0" rtlCol="0" anchor="t">
                <a:normAutofit/>
              </a:bodyPr>
              <a:lstStyle/>
              <a:p>
                <a:pPr marL="130615">
                  <a:spcAft>
                    <a:spcPts val="1278"/>
                  </a:spcAft>
                  <a:buClr>
                    <a:srgbClr val="91D93F"/>
                  </a:buClr>
                  <a:buSzPct val="45000"/>
                </a:pPr>
                <a:r>
                  <a:rPr lang="ru-RU" sz="1800" b="1" spc="-1" dirty="0">
                    <a:latin typeface="Times New Roman" panose="02020603050405020304" pitchFamily="18" charset="0"/>
                    <a:cs typeface="Times New Roman" panose="02020603050405020304" pitchFamily="18" charset="0"/>
                  </a:rPr>
                  <a:t>Вход: </a:t>
                </a:r>
                <a:endParaRPr lang="en-US" sz="1800" b="1" spc="-1" dirty="0">
                  <a:latin typeface="Times New Roman" panose="02020603050405020304" pitchFamily="18" charset="0"/>
                  <a:cs typeface="Times New Roman" panose="02020603050405020304" pitchFamily="18" charset="0"/>
                </a:endParaRPr>
              </a:p>
              <a:p>
                <a:pPr marL="130615">
                  <a:spcAft>
                    <a:spcPts val="1278"/>
                  </a:spcAft>
                  <a:buClr>
                    <a:srgbClr val="91D93F"/>
                  </a:buClr>
                  <a:buSzPct val="45000"/>
                </a:pPr>
                <a:r>
                  <a:rPr lang="ru-RU" sz="1600" spc="-1" dirty="0">
                    <a:latin typeface="Times New Roman" panose="02020603050405020304" pitchFamily="18" charset="0"/>
                    <a:cs typeface="Times New Roman" panose="02020603050405020304" pitchFamily="18" charset="0"/>
                  </a:rPr>
                  <a:t>Дана последовательность кадров камеры окружающей среды за определенный промежуток времени t=0 , к t=n , представленный как,</a:t>
                </a:r>
                <a:endParaRPr lang="en-US" sz="1600" spc="-1" dirty="0">
                  <a:latin typeface="Times New Roman" panose="02020603050405020304" pitchFamily="18" charset="0"/>
                  <a:cs typeface="Times New Roman" panose="02020603050405020304" pitchFamily="18" charset="0"/>
                </a:endParaRPr>
              </a:p>
              <a:p>
                <a:pPr marL="130615">
                  <a:spcAft>
                    <a:spcPts val="1278"/>
                  </a:spcAft>
                  <a:buClr>
                    <a:srgbClr val="91D93F"/>
                  </a:buClr>
                  <a:buSzPct val="45000"/>
                </a:pPr>
                <a14:m>
                  <m:oMathPara xmlns:m="http://schemas.openxmlformats.org/officeDocument/2006/math">
                    <m:oMathParaPr>
                      <m:jc m:val="centerGroup"/>
                    </m:oMathParaPr>
                    <m:oMath xmlns:m="http://schemas.openxmlformats.org/officeDocument/2006/math">
                      <m:r>
                        <a:rPr lang="en-US" sz="1600" i="1" spc="-1">
                          <a:latin typeface="Cambria Math" panose="02040503050406030204" pitchFamily="18" charset="0"/>
                          <a:cs typeface="Times New Roman" panose="02020603050405020304" pitchFamily="18" charset="0"/>
                        </a:rPr>
                        <m:t>𝐼</m:t>
                      </m:r>
                      <m:r>
                        <a:rPr lang="en-US" sz="1600" b="0" i="1" spc="-1" smtClean="0">
                          <a:latin typeface="Cambria Math" panose="02040503050406030204" pitchFamily="18" charset="0"/>
                          <a:cs typeface="Times New Roman" panose="02020603050405020304" pitchFamily="18" charset="0"/>
                        </a:rPr>
                        <m:t>=</m:t>
                      </m:r>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𝐼</m:t>
                          </m:r>
                        </m:e>
                        <m:sub>
                          <m:r>
                            <a:rPr lang="en-US" sz="1600" i="1" spc="-1">
                              <a:latin typeface="Cambria Math" panose="02040503050406030204" pitchFamily="18" charset="0"/>
                              <a:cs typeface="Times New Roman" panose="02020603050405020304" pitchFamily="18" charset="0"/>
                            </a:rPr>
                            <m:t>0</m:t>
                          </m:r>
                        </m:sub>
                      </m:sSub>
                      <m:r>
                        <a:rPr lang="en-US" sz="1600" i="1" spc="-1">
                          <a:latin typeface="Cambria Math" panose="02040503050406030204" pitchFamily="18" charset="0"/>
                          <a:cs typeface="Times New Roman" panose="02020603050405020304" pitchFamily="18" charset="0"/>
                        </a:rPr>
                        <m:t>,</m:t>
                      </m:r>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𝐼</m:t>
                          </m:r>
                        </m:e>
                        <m:sub>
                          <m:r>
                            <a:rPr lang="en-US" sz="1600" i="1" spc="-1">
                              <a:latin typeface="Cambria Math" panose="02040503050406030204" pitchFamily="18" charset="0"/>
                              <a:cs typeface="Times New Roman" panose="02020603050405020304" pitchFamily="18" charset="0"/>
                            </a:rPr>
                            <m:t>1</m:t>
                          </m:r>
                        </m:sub>
                      </m:sSub>
                      <m:r>
                        <a:rPr lang="en-US" sz="1600" i="1" spc="-1">
                          <a:latin typeface="Cambria Math" panose="02040503050406030204" pitchFamily="18" charset="0"/>
                          <a:cs typeface="Times New Roman" panose="02020603050405020304" pitchFamily="18" charset="0"/>
                        </a:rPr>
                        <m:t>,…,</m:t>
                      </m:r>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𝐼</m:t>
                          </m:r>
                        </m:e>
                        <m:sub>
                          <m:r>
                            <a:rPr lang="en-US" sz="1600" i="1" spc="-1">
                              <a:latin typeface="Cambria Math" panose="02040503050406030204" pitchFamily="18" charset="0"/>
                              <a:cs typeface="Times New Roman" panose="02020603050405020304" pitchFamily="18" charset="0"/>
                            </a:rPr>
                            <m:t>𝑡</m:t>
                          </m:r>
                        </m:sub>
                      </m:sSub>
                    </m:oMath>
                  </m:oMathPara>
                </a14:m>
                <a:endParaRPr lang="en-US" sz="1600" spc="-1" dirty="0">
                  <a:latin typeface="Times New Roman" panose="02020603050405020304" pitchFamily="18" charset="0"/>
                  <a:cs typeface="Times New Roman" panose="02020603050405020304" pitchFamily="18" charset="0"/>
                </a:endParaRPr>
              </a:p>
              <a:p>
                <a:pPr marL="130615">
                  <a:spcAft>
                    <a:spcPts val="1278"/>
                  </a:spcAft>
                  <a:buClr>
                    <a:srgbClr val="91D93F"/>
                  </a:buClr>
                  <a:buSzPct val="45000"/>
                </a:pPr>
                <a:r>
                  <a:rPr lang="ru-RU" sz="1800" b="1" spc="-1" dirty="0">
                    <a:latin typeface="Times New Roman" panose="02020603050405020304" pitchFamily="18" charset="0"/>
                    <a:cs typeface="Times New Roman" panose="02020603050405020304" pitchFamily="18" charset="0"/>
                  </a:rPr>
                  <a:t>Выход: </a:t>
                </a:r>
                <a:endParaRPr lang="en-US" sz="1800" b="1" spc="-1" dirty="0">
                  <a:latin typeface="Times New Roman" panose="02020603050405020304" pitchFamily="18" charset="0"/>
                  <a:cs typeface="Times New Roman" panose="02020603050405020304" pitchFamily="18" charset="0"/>
                </a:endParaRPr>
              </a:p>
              <a:p>
                <a:pPr marL="130615">
                  <a:spcAft>
                    <a:spcPts val="1278"/>
                  </a:spcAft>
                  <a:buClr>
                    <a:srgbClr val="91D93F"/>
                  </a:buClr>
                  <a:buSzPct val="45000"/>
                </a:pPr>
                <a:r>
                  <a:rPr lang="ru-RU" sz="1600" spc="-1" dirty="0">
                    <a:latin typeface="Times New Roman" panose="02020603050405020304" pitchFamily="18" charset="0"/>
                    <a:cs typeface="Times New Roman" panose="02020603050405020304" pitchFamily="18" charset="0"/>
                  </a:rPr>
                  <a:t>Найти траекторию движения камеры (робота) X = </a:t>
                </a:r>
                <a14:m>
                  <m:oMath xmlns:m="http://schemas.openxmlformats.org/officeDocument/2006/math">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𝑥</m:t>
                        </m:r>
                      </m:e>
                      <m:sub>
                        <m:r>
                          <a:rPr lang="en-US" sz="1600" i="1" spc="-1">
                            <a:latin typeface="Cambria Math" panose="02040503050406030204" pitchFamily="18" charset="0"/>
                            <a:cs typeface="Times New Roman" panose="02020603050405020304" pitchFamily="18" charset="0"/>
                          </a:rPr>
                          <m:t>1</m:t>
                        </m:r>
                      </m:sub>
                    </m:sSub>
                  </m:oMath>
                </a14:m>
                <a:r>
                  <a:rPr lang="ru-RU" sz="1600" spc="-1" dirty="0">
                    <a:latin typeface="Times New Roman" panose="02020603050405020304" pitchFamily="18" charset="0"/>
                    <a:cs typeface="Times New Roman" panose="02020603050405020304" pitchFamily="18" charset="0"/>
                  </a:rPr>
                  <a:t>, ...,</a:t>
                </a:r>
                <a:r>
                  <a:rPr lang="en-US" sz="1600" spc="-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𝑥</m:t>
                        </m:r>
                      </m:e>
                      <m:sub>
                        <m:r>
                          <a:rPr lang="en-US" sz="1600" i="1" spc="-1">
                            <a:latin typeface="Cambria Math" panose="02040503050406030204" pitchFamily="18" charset="0"/>
                            <a:cs typeface="Times New Roman" panose="02020603050405020304" pitchFamily="18" charset="0"/>
                          </a:rPr>
                          <m:t>𝑡</m:t>
                        </m:r>
                      </m:sub>
                    </m:sSub>
                  </m:oMath>
                </a14:m>
                <a:r>
                  <a:rPr lang="ru-RU" sz="1600" spc="-1" dirty="0">
                    <a:latin typeface="Times New Roman" panose="02020603050405020304" pitchFamily="18" charset="0"/>
                    <a:cs typeface="Times New Roman" panose="02020603050405020304" pitchFamily="18" charset="0"/>
                  </a:rPr>
                  <a:t>, здесь, </a:t>
                </a:r>
                <a14:m>
                  <m:oMath xmlns:m="http://schemas.openxmlformats.org/officeDocument/2006/math">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𝑥</m:t>
                        </m:r>
                      </m:e>
                      <m:sub>
                        <m:r>
                          <a:rPr lang="en-US" sz="1600" i="1" spc="-1">
                            <a:latin typeface="Cambria Math" panose="02040503050406030204" pitchFamily="18" charset="0"/>
                            <a:cs typeface="Times New Roman" panose="02020603050405020304" pitchFamily="18" charset="0"/>
                          </a:rPr>
                          <m:t>𝑡</m:t>
                        </m:r>
                      </m:sub>
                    </m:sSub>
                  </m:oMath>
                </a14:m>
                <a:r>
                  <a:rPr lang="ru-RU" sz="1600" spc="-1" dirty="0">
                    <a:latin typeface="Times New Roman" panose="02020603050405020304" pitchFamily="18" charset="0"/>
                    <a:cs typeface="Times New Roman" panose="02020603050405020304" pitchFamily="18" charset="0"/>
                  </a:rPr>
                  <a:t> - это поза камеры. </a:t>
                </a:r>
                <a:endParaRPr lang="en-US" sz="1600" spc="-1" dirty="0">
                  <a:latin typeface="Times New Roman" panose="02020603050405020304" pitchFamily="18" charset="0"/>
                  <a:cs typeface="Times New Roman" panose="02020603050405020304" pitchFamily="18" charset="0"/>
                </a:endParaRPr>
              </a:p>
              <a:p>
                <a:pPr marL="130615">
                  <a:spcAft>
                    <a:spcPts val="1278"/>
                  </a:spcAft>
                  <a:buClr>
                    <a:srgbClr val="91D93F"/>
                  </a:buClr>
                  <a:buSzPct val="45000"/>
                </a:pPr>
                <a:r>
                  <a:rPr lang="ru-RU" sz="1600" spc="-1" dirty="0">
                    <a:latin typeface="Times New Roman" panose="02020603050405020304" pitchFamily="18" charset="0"/>
                    <a:cs typeface="Times New Roman" panose="02020603050405020304" pitchFamily="18" charset="0"/>
                  </a:rPr>
                  <a:t>Карта окружающей среды M = </a:t>
                </a:r>
                <a14:m>
                  <m:oMath xmlns:m="http://schemas.openxmlformats.org/officeDocument/2006/math">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𝑝</m:t>
                        </m:r>
                      </m:e>
                      <m:sub>
                        <m:r>
                          <a:rPr lang="en-US" sz="1600" i="1" spc="-1">
                            <a:latin typeface="Cambria Math" panose="02040503050406030204" pitchFamily="18" charset="0"/>
                            <a:cs typeface="Times New Roman" panose="02020603050405020304" pitchFamily="18" charset="0"/>
                          </a:rPr>
                          <m:t>1</m:t>
                        </m:r>
                      </m:sub>
                    </m:sSub>
                  </m:oMath>
                </a14:m>
                <a:r>
                  <a:rPr lang="ru-RU" sz="1600" spc="-1" dirty="0">
                    <a:latin typeface="Times New Roman" panose="02020603050405020304" pitchFamily="18" charset="0"/>
                    <a:cs typeface="Times New Roman" panose="02020603050405020304" pitchFamily="18" charset="0"/>
                  </a:rPr>
                  <a:t>,</a:t>
                </a:r>
                <a:r>
                  <a:rPr lang="en-US" sz="1600" spc="-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𝑝</m:t>
                        </m:r>
                      </m:e>
                      <m:sub>
                        <m:r>
                          <a:rPr lang="en-US" sz="1600" i="1" spc="-1">
                            <a:latin typeface="Cambria Math" panose="02040503050406030204" pitchFamily="18" charset="0"/>
                            <a:cs typeface="Times New Roman" panose="02020603050405020304" pitchFamily="18" charset="0"/>
                          </a:rPr>
                          <m:t>2</m:t>
                        </m:r>
                      </m:sub>
                    </m:sSub>
                  </m:oMath>
                </a14:m>
                <a:r>
                  <a:rPr lang="ru-RU" sz="1600" spc="-1"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𝑝</m:t>
                        </m:r>
                      </m:e>
                      <m:sub>
                        <m:r>
                          <a:rPr lang="en-US" sz="1600" i="1" spc="-1">
                            <a:latin typeface="Cambria Math" panose="02040503050406030204" pitchFamily="18" charset="0"/>
                            <a:cs typeface="Times New Roman" panose="02020603050405020304" pitchFamily="18" charset="0"/>
                          </a:rPr>
                          <m:t>𝑡</m:t>
                        </m:r>
                      </m:sub>
                    </m:sSub>
                  </m:oMath>
                </a14:m>
                <a:r>
                  <a:rPr lang="ru-RU" sz="1600" spc="-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spc="-1">
                            <a:latin typeface="Cambria Math" panose="02040503050406030204" pitchFamily="18" charset="0"/>
                            <a:cs typeface="Times New Roman" panose="02020603050405020304" pitchFamily="18" charset="0"/>
                          </a:rPr>
                        </m:ctrlPr>
                      </m:sSubPr>
                      <m:e>
                        <m:r>
                          <a:rPr lang="en-US" sz="1600" i="1" spc="-1">
                            <a:latin typeface="Cambria Math" panose="02040503050406030204" pitchFamily="18" charset="0"/>
                            <a:cs typeface="Times New Roman" panose="02020603050405020304" pitchFamily="18" charset="0"/>
                          </a:rPr>
                          <m:t>𝑝</m:t>
                        </m:r>
                      </m:e>
                      <m:sub>
                        <m:r>
                          <a:rPr lang="en-US" sz="1600" i="1" spc="-1">
                            <a:latin typeface="Cambria Math" panose="02040503050406030204" pitchFamily="18" charset="0"/>
                            <a:cs typeface="Times New Roman" panose="02020603050405020304" pitchFamily="18" charset="0"/>
                          </a:rPr>
                          <m:t>𝑡</m:t>
                        </m:r>
                      </m:sub>
                    </m:sSub>
                  </m:oMath>
                </a14:m>
                <a:r>
                  <a:rPr lang="ru-RU" sz="1600" spc="-1" dirty="0">
                    <a:latin typeface="Times New Roman" panose="02020603050405020304" pitchFamily="18" charset="0"/>
                    <a:cs typeface="Times New Roman" panose="02020603050405020304" pitchFamily="18" charset="0"/>
                  </a:rPr>
                  <a:t> представляет трехмерные координаты.</a:t>
                </a:r>
                <a:endParaRPr lang="en-US" sz="1600" spc="-1" dirty="0">
                  <a:latin typeface="Times New Roman" panose="02020603050405020304" pitchFamily="18" charset="0"/>
                  <a:cs typeface="Times New Roman" panose="02020603050405020304" pitchFamily="18" charset="0"/>
                </a:endParaRPr>
              </a:p>
              <a:p>
                <a:pPr marL="130615">
                  <a:spcAft>
                    <a:spcPts val="1278"/>
                  </a:spcAft>
                  <a:buClr>
                    <a:srgbClr val="91D93F"/>
                  </a:buClr>
                  <a:buSzPct val="45000"/>
                </a:pPr>
                <a:r>
                  <a:rPr lang="ru-RU" sz="1800" b="1" spc="-1" dirty="0">
                    <a:latin typeface="Times New Roman" panose="02020603050405020304" pitchFamily="18" charset="0"/>
                    <a:cs typeface="Times New Roman" panose="02020603050405020304" pitchFamily="18" charset="0"/>
                  </a:rPr>
                  <a:t>Цель</a:t>
                </a:r>
                <a:r>
                  <a:rPr lang="ru-RU" sz="1800" spc="-1" dirty="0">
                    <a:latin typeface="Times New Roman" panose="02020603050405020304" pitchFamily="18" charset="0"/>
                    <a:cs typeface="Times New Roman" panose="02020603050405020304" pitchFamily="18" charset="0"/>
                  </a:rPr>
                  <a:t>:</a:t>
                </a:r>
              </a:p>
              <a:p>
                <a:pPr marL="130615">
                  <a:spcAft>
                    <a:spcPts val="1278"/>
                  </a:spcAft>
                  <a:buClr>
                    <a:srgbClr val="91D93F"/>
                  </a:buClr>
                  <a:buSzPct val="45000"/>
                </a:pPr>
                <a:r>
                  <a:rPr lang="ru-RU" sz="1600" spc="-1" dirty="0">
                    <a:latin typeface="Times New Roman" panose="02020603050405020304" pitchFamily="18" charset="0"/>
                    <a:cs typeface="Times New Roman" panose="02020603050405020304" pitchFamily="18" charset="0"/>
                  </a:rPr>
                  <a:t>Учитывая визуальные наблюдения, максимизировать вероятность (апостериорную) траектории X и отобразить M. Апостериорная вероятность описывается как вероятность события, учитывая наблюдаемые данные. Звучит знакомо? Это левая часть теоремы Байеса .</a:t>
                </a:r>
                <a:endParaRPr lang="en-US" sz="1600" spc="-1" dirty="0">
                  <a:latin typeface="Times New Roman" panose="02020603050405020304" pitchFamily="18" charset="0"/>
                  <a:cs typeface="Times New Roman" panose="02020603050405020304" pitchFamily="18" charset="0"/>
                </a:endParaRPr>
              </a:p>
              <a:p>
                <a:pPr marL="130615">
                  <a:spcAft>
                    <a:spcPts val="1278"/>
                  </a:spcAft>
                  <a:buClr>
                    <a:srgbClr val="91D93F"/>
                  </a:buClr>
                  <a:buSzPct val="45000"/>
                </a:pPr>
                <a14:m>
                  <m:oMathPara xmlns:m="http://schemas.openxmlformats.org/officeDocument/2006/math">
                    <m:oMathParaPr>
                      <m:jc m:val="centerGroup"/>
                    </m:oMathParaPr>
                    <m:oMath xmlns:m="http://schemas.openxmlformats.org/officeDocument/2006/math">
                      <m:r>
                        <a:rPr lang="nn-NO" sz="1600" i="1" spc="-1">
                          <a:latin typeface="Cambria Math" panose="02040503050406030204" pitchFamily="18" charset="0"/>
                          <a:cs typeface="Times New Roman" panose="02020603050405020304" pitchFamily="18" charset="0"/>
                        </a:rPr>
                        <m:t>𝑃</m:t>
                      </m:r>
                      <m:r>
                        <a:rPr lang="nn-NO" sz="1600" i="1" spc="-1">
                          <a:latin typeface="Cambria Math" panose="02040503050406030204" pitchFamily="18" charset="0"/>
                          <a:cs typeface="Times New Roman" panose="02020603050405020304" pitchFamily="18" charset="0"/>
                        </a:rPr>
                        <m:t>(</m:t>
                      </m:r>
                      <m:r>
                        <a:rPr lang="nn-NO" sz="1600" i="1" spc="-1">
                          <a:latin typeface="Cambria Math" panose="02040503050406030204" pitchFamily="18" charset="0"/>
                          <a:cs typeface="Times New Roman" panose="02020603050405020304" pitchFamily="18" charset="0"/>
                        </a:rPr>
                        <m:t>𝑋</m:t>
                      </m:r>
                      <m:r>
                        <a:rPr lang="nn-NO" sz="1600" i="1" spc="-1">
                          <a:latin typeface="Cambria Math" panose="02040503050406030204" pitchFamily="18" charset="0"/>
                          <a:cs typeface="Times New Roman" panose="02020603050405020304" pitchFamily="18" charset="0"/>
                        </a:rPr>
                        <m:t>, </m:t>
                      </m:r>
                      <m:r>
                        <a:rPr lang="nn-NO" sz="1600" i="1" spc="-1">
                          <a:latin typeface="Cambria Math" panose="02040503050406030204" pitchFamily="18" charset="0"/>
                          <a:cs typeface="Times New Roman" panose="02020603050405020304" pitchFamily="18" charset="0"/>
                        </a:rPr>
                        <m:t>𝑀</m:t>
                      </m:r>
                      <m:r>
                        <a:rPr lang="en-US" sz="1600" i="1" spc="-1">
                          <a:latin typeface="Cambria Math" panose="02040503050406030204" pitchFamily="18" charset="0"/>
                          <a:cs typeface="Times New Roman" panose="02020603050405020304" pitchFamily="18" charset="0"/>
                        </a:rPr>
                        <m:t>|</m:t>
                      </m:r>
                      <m:r>
                        <a:rPr lang="nn-NO" sz="1600" i="1" spc="-1">
                          <a:latin typeface="Cambria Math" panose="02040503050406030204" pitchFamily="18" charset="0"/>
                          <a:cs typeface="Times New Roman" panose="02020603050405020304" pitchFamily="18" charset="0"/>
                        </a:rPr>
                        <m:t> </m:t>
                      </m:r>
                      <m:r>
                        <a:rPr lang="nn-NO" sz="1600" i="1" spc="-1">
                          <a:latin typeface="Cambria Math" panose="02040503050406030204" pitchFamily="18" charset="0"/>
                          <a:cs typeface="Times New Roman" panose="02020603050405020304" pitchFamily="18" charset="0"/>
                        </a:rPr>
                        <m:t>𝐼</m:t>
                      </m:r>
                      <m:r>
                        <a:rPr lang="nn-NO" sz="1600" i="1" spc="-1">
                          <a:latin typeface="Cambria Math" panose="02040503050406030204" pitchFamily="18" charset="0"/>
                          <a:cs typeface="Times New Roman" panose="02020603050405020304" pitchFamily="18" charset="0"/>
                        </a:rPr>
                        <m:t>) = </m:t>
                      </m:r>
                      <m:r>
                        <a:rPr lang="nn-NO" sz="1600" i="1" spc="-1">
                          <a:latin typeface="Cambria Math" panose="02040503050406030204" pitchFamily="18" charset="0"/>
                          <a:cs typeface="Times New Roman" panose="02020603050405020304" pitchFamily="18" charset="0"/>
                        </a:rPr>
                        <m:t>𝑃</m:t>
                      </m:r>
                      <m:r>
                        <a:rPr lang="nn-NO" sz="1600" i="1" spc="-1">
                          <a:latin typeface="Cambria Math" panose="02040503050406030204" pitchFamily="18" charset="0"/>
                          <a:cs typeface="Times New Roman" panose="02020603050405020304" pitchFamily="18" charset="0"/>
                        </a:rPr>
                        <m:t>(</m:t>
                      </m:r>
                      <m:r>
                        <a:rPr lang="nn-NO" sz="1600" i="1" spc="-1">
                          <a:latin typeface="Cambria Math" panose="02040503050406030204" pitchFamily="18" charset="0"/>
                          <a:cs typeface="Times New Roman" panose="02020603050405020304" pitchFamily="18" charset="0"/>
                        </a:rPr>
                        <m:t>𝑀</m:t>
                      </m:r>
                      <m:r>
                        <a:rPr lang="nn-NO" sz="1600" i="1" spc="-1">
                          <a:latin typeface="Cambria Math" panose="02040503050406030204" pitchFamily="18" charset="0"/>
                          <a:cs typeface="Times New Roman" panose="02020603050405020304" pitchFamily="18" charset="0"/>
                        </a:rPr>
                        <m:t> | </m:t>
                      </m:r>
                      <m:r>
                        <a:rPr lang="nn-NO" sz="1600" i="1" spc="-1">
                          <a:latin typeface="Cambria Math" panose="02040503050406030204" pitchFamily="18" charset="0"/>
                          <a:cs typeface="Times New Roman" panose="02020603050405020304" pitchFamily="18" charset="0"/>
                        </a:rPr>
                        <m:t>𝑋</m:t>
                      </m:r>
                      <m:r>
                        <a:rPr lang="nn-NO" sz="1600" i="1" spc="-1">
                          <a:latin typeface="Cambria Math" panose="02040503050406030204" pitchFamily="18" charset="0"/>
                          <a:cs typeface="Times New Roman" panose="02020603050405020304" pitchFamily="18" charset="0"/>
                        </a:rPr>
                        <m:t>, </m:t>
                      </m:r>
                      <m:r>
                        <a:rPr lang="nn-NO" sz="1600" i="1" spc="-1">
                          <a:latin typeface="Cambria Math" panose="02040503050406030204" pitchFamily="18" charset="0"/>
                          <a:cs typeface="Times New Roman" panose="02020603050405020304" pitchFamily="18" charset="0"/>
                        </a:rPr>
                        <m:t>𝐼</m:t>
                      </m:r>
                      <m:r>
                        <a:rPr lang="nn-NO" sz="1600" i="1" spc="-1">
                          <a:latin typeface="Cambria Math" panose="02040503050406030204" pitchFamily="18" charset="0"/>
                          <a:cs typeface="Times New Roman" panose="02020603050405020304" pitchFamily="18" charset="0"/>
                        </a:rPr>
                        <m:t>) </m:t>
                      </m:r>
                      <m:r>
                        <a:rPr lang="nn-NO" sz="1600" i="1" spc="-1">
                          <a:latin typeface="Cambria Math" panose="02040503050406030204" pitchFamily="18" charset="0"/>
                          <a:cs typeface="Times New Roman" panose="02020603050405020304" pitchFamily="18" charset="0"/>
                        </a:rPr>
                        <m:t>𝑃</m:t>
                      </m:r>
                      <m:r>
                        <a:rPr lang="nn-NO" sz="1600" i="1" spc="-1">
                          <a:latin typeface="Cambria Math" panose="02040503050406030204" pitchFamily="18" charset="0"/>
                          <a:cs typeface="Times New Roman" panose="02020603050405020304" pitchFamily="18" charset="0"/>
                        </a:rPr>
                        <m:t>(</m:t>
                      </m:r>
                      <m:r>
                        <a:rPr lang="nn-NO" sz="1600" i="1" spc="-1">
                          <a:latin typeface="Cambria Math" panose="02040503050406030204" pitchFamily="18" charset="0"/>
                          <a:cs typeface="Times New Roman" panose="02020603050405020304" pitchFamily="18" charset="0"/>
                        </a:rPr>
                        <m:t>𝑋</m:t>
                      </m:r>
                      <m:r>
                        <a:rPr lang="nn-NO" sz="1600" i="1" spc="-1">
                          <a:latin typeface="Cambria Math" panose="02040503050406030204" pitchFamily="18" charset="0"/>
                          <a:cs typeface="Times New Roman" panose="02020603050405020304" pitchFamily="18" charset="0"/>
                        </a:rPr>
                        <m:t> | </m:t>
                      </m:r>
                      <m:r>
                        <a:rPr lang="nn-NO" sz="1600" i="1" spc="-1">
                          <a:latin typeface="Cambria Math" panose="02040503050406030204" pitchFamily="18" charset="0"/>
                          <a:cs typeface="Times New Roman" panose="02020603050405020304" pitchFamily="18" charset="0"/>
                        </a:rPr>
                        <m:t>𝐼</m:t>
                      </m:r>
                      <m:r>
                        <a:rPr lang="en-US" sz="1600" i="1" spc="-1">
                          <a:latin typeface="Cambria Math" panose="02040503050406030204" pitchFamily="18" charset="0"/>
                          <a:cs typeface="Times New Roman" panose="02020603050405020304" pitchFamily="18" charset="0"/>
                        </a:rPr>
                        <m:t>)</m:t>
                      </m:r>
                    </m:oMath>
                  </m:oMathPara>
                </a14:m>
                <a:endParaRPr lang="en-US" sz="1600" spc="-1" dirty="0">
                  <a:latin typeface="Times New Roman" panose="02020603050405020304" pitchFamily="18" charset="0"/>
                  <a:cs typeface="Times New Roman" panose="02020603050405020304" pitchFamily="18" charset="0"/>
                </a:endParaRPr>
              </a:p>
            </p:txBody>
          </p:sp>
        </mc:Choice>
        <mc:Fallback xmlns="">
          <p:sp>
            <p:nvSpPr>
              <p:cNvPr id="57" name="PlaceHolder 2"/>
              <p:cNvSpPr>
                <a:spLocks noGrp="1" noRot="1" noChangeAspect="1" noMove="1" noResize="1" noEditPoints="1" noAdjustHandles="1" noChangeArrowheads="1" noChangeShapeType="1" noTextEdit="1"/>
              </p:cNvSpPr>
              <p:nvPr>
                <p:ph/>
              </p:nvPr>
            </p:nvSpPr>
            <p:spPr>
              <a:xfrm>
                <a:off x="653294" y="1306159"/>
                <a:ext cx="10884658" cy="4680403"/>
              </a:xfrm>
              <a:prstGeom prst="rect">
                <a:avLst/>
              </a:prstGeom>
              <a:blipFill>
                <a:blip r:embed="rId2"/>
                <a:stretch>
                  <a:fillRect l="-112" t="-2214"/>
                </a:stretch>
              </a:blipFill>
              <a:ln w="0">
                <a:noFill/>
              </a:ln>
            </p:spPr>
            <p:txBody>
              <a:bodyPr/>
              <a:lstStyle/>
              <a:p>
                <a:r>
                  <a:rPr lang="en-US">
                    <a:noFill/>
                  </a:rPr>
                  <a:t> </a:t>
                </a:r>
              </a:p>
            </p:txBody>
          </p:sp>
        </mc:Fallback>
      </mc:AlternateContent>
    </p:spTree>
    <p:extLst>
      <p:ext uri="{BB962C8B-B14F-4D97-AF65-F5344CB8AC3E}">
        <p14:creationId xmlns:p14="http://schemas.microsoft.com/office/powerpoint/2010/main" val="976268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6405" y="543222"/>
            <a:ext cx="5384106" cy="532507"/>
          </a:xfrm>
          <a:prstGeom prst="rect">
            <a:avLst/>
          </a:prstGeom>
          <a:noFill/>
          <a:ln/>
        </p:spPr>
        <p:txBody>
          <a:bodyPr wrap="none" lIns="0" tIns="0" rIns="0" bIns="0" rtlCol="0" anchor="t"/>
          <a:lstStyle/>
          <a:p>
            <a:pPr>
              <a:lnSpc>
                <a:spcPts val="4167"/>
              </a:lnSpc>
            </a:pPr>
            <a:r>
              <a:rPr lang="en-US" sz="3333" b="1" kern="0" spc="-101" dirty="0">
                <a:solidFill>
                  <a:srgbClr val="000000"/>
                </a:solidFill>
                <a:latin typeface="Times New Roman" panose="02020603050405020304" pitchFamily="18" charset="0"/>
                <a:ea typeface="Inter Bold" pitchFamily="34" charset="-122"/>
                <a:cs typeface="Times New Roman" panose="02020603050405020304" pitchFamily="18" charset="0"/>
              </a:rPr>
              <a:t>Этапы планирования пути</a:t>
            </a:r>
            <a:endParaRPr lang="en-US" sz="3333" dirty="0">
              <a:latin typeface="Times New Roman" panose="02020603050405020304" pitchFamily="18" charset="0"/>
              <a:cs typeface="Times New Roman" panose="02020603050405020304" pitchFamily="18" charset="0"/>
            </a:endParaRPr>
          </a:p>
        </p:txBody>
      </p:sp>
      <p:sp>
        <p:nvSpPr>
          <p:cNvPr id="4" name="Shape 1"/>
          <p:cNvSpPr/>
          <p:nvPr/>
        </p:nvSpPr>
        <p:spPr>
          <a:xfrm>
            <a:off x="842467" y="1331318"/>
            <a:ext cx="19050" cy="4983460"/>
          </a:xfrm>
          <a:prstGeom prst="roundRect">
            <a:avLst>
              <a:gd name="adj" fmla="val 375739"/>
            </a:avLst>
          </a:prstGeom>
          <a:solidFill>
            <a:srgbClr val="C0C1D7"/>
          </a:solidFill>
          <a:ln/>
        </p:spPr>
        <p:txBody>
          <a:bodyPr/>
          <a:lstStyle/>
          <a:p>
            <a:endParaRPr lang="fr-FR"/>
          </a:p>
        </p:txBody>
      </p:sp>
      <p:sp>
        <p:nvSpPr>
          <p:cNvPr id="5" name="Shape 2"/>
          <p:cNvSpPr/>
          <p:nvPr/>
        </p:nvSpPr>
        <p:spPr>
          <a:xfrm>
            <a:off x="1024632" y="1705173"/>
            <a:ext cx="596404" cy="19050"/>
          </a:xfrm>
          <a:prstGeom prst="roundRect">
            <a:avLst>
              <a:gd name="adj" fmla="val 375739"/>
            </a:avLst>
          </a:prstGeom>
          <a:solidFill>
            <a:srgbClr val="C0C1D7"/>
          </a:solidFill>
          <a:ln/>
        </p:spPr>
        <p:txBody>
          <a:bodyPr/>
          <a:lstStyle/>
          <a:p>
            <a:endParaRPr lang="fr-FR"/>
          </a:p>
        </p:txBody>
      </p:sp>
      <p:sp>
        <p:nvSpPr>
          <p:cNvPr id="6" name="Shape 3"/>
          <p:cNvSpPr/>
          <p:nvPr/>
        </p:nvSpPr>
        <p:spPr>
          <a:xfrm>
            <a:off x="660301" y="1523008"/>
            <a:ext cx="383382" cy="383381"/>
          </a:xfrm>
          <a:prstGeom prst="roundRect">
            <a:avLst>
              <a:gd name="adj" fmla="val 18670"/>
            </a:avLst>
          </a:prstGeom>
          <a:solidFill>
            <a:srgbClr val="DADBF1"/>
          </a:solidFill>
          <a:ln w="7620">
            <a:solidFill>
              <a:srgbClr val="C0C1D7"/>
            </a:solidFill>
            <a:prstDash val="solid"/>
          </a:ln>
        </p:spPr>
        <p:txBody>
          <a:bodyPr/>
          <a:lstStyle/>
          <a:p>
            <a:endParaRPr lang="fr-FR"/>
          </a:p>
        </p:txBody>
      </p:sp>
      <p:sp>
        <p:nvSpPr>
          <p:cNvPr id="7" name="Text 4"/>
          <p:cNvSpPr/>
          <p:nvPr/>
        </p:nvSpPr>
        <p:spPr>
          <a:xfrm>
            <a:off x="800695" y="1586905"/>
            <a:ext cx="102593" cy="255588"/>
          </a:xfrm>
          <a:prstGeom prst="rect">
            <a:avLst/>
          </a:prstGeom>
          <a:noFill/>
          <a:ln/>
        </p:spPr>
        <p:txBody>
          <a:bodyPr wrap="none" lIns="0" tIns="0" rIns="0" bIns="0" rtlCol="0" anchor="t"/>
          <a:lstStyle/>
          <a:p>
            <a:pPr algn="ctr">
              <a:lnSpc>
                <a:spcPts val="2000"/>
              </a:lnSpc>
            </a:pPr>
            <a:r>
              <a:rPr lang="en-US" b="1" kern="0" spc="-60" dirty="0">
                <a:solidFill>
                  <a:srgbClr val="272525"/>
                </a:solidFill>
                <a:latin typeface="Times New Roman" panose="02020603050405020304" pitchFamily="18" charset="0"/>
                <a:ea typeface="Inter Bold"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1789311" y="1501676"/>
            <a:ext cx="2130227" cy="266204"/>
          </a:xfrm>
          <a:prstGeom prst="rect">
            <a:avLst/>
          </a:prstGeom>
          <a:noFill/>
          <a:ln/>
        </p:spPr>
        <p:txBody>
          <a:bodyPr wrap="none" lIns="0" tIns="0" rIns="0" bIns="0" rtlCol="0" anchor="t"/>
          <a:lstStyle/>
          <a:p>
            <a:pPr>
              <a:lnSpc>
                <a:spcPts val="2083"/>
              </a:lnSpc>
            </a:pPr>
            <a:r>
              <a:rPr lang="en-US" b="1" kern="0" spc="-50" dirty="0">
                <a:solidFill>
                  <a:srgbClr val="272525"/>
                </a:solidFill>
                <a:latin typeface="Times New Roman" panose="02020603050405020304" pitchFamily="18" charset="0"/>
                <a:ea typeface="Inter Bold" pitchFamily="34" charset="-122"/>
                <a:cs typeface="Times New Roman" panose="02020603050405020304" pitchFamily="18" charset="0"/>
              </a:rPr>
              <a:t>Восприятие</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1789311" y="1870075"/>
            <a:ext cx="5234285" cy="272653"/>
          </a:xfrm>
          <a:prstGeom prst="rect">
            <a:avLst/>
          </a:prstGeom>
          <a:noFill/>
          <a:ln/>
        </p:spPr>
        <p:txBody>
          <a:bodyPr wrap="none" lIns="0" tIns="0" rIns="0" bIns="0" rtlCol="0" anchor="t"/>
          <a:lstStyle/>
          <a:p>
            <a:pPr>
              <a:lnSpc>
                <a:spcPts val="2125"/>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Сбор информации об окружающей среде с помощью датчиков.</a:t>
            </a:r>
            <a:endParaRPr lang="en-US" sz="1600" dirty="0">
              <a:latin typeface="Times New Roman" panose="02020603050405020304" pitchFamily="18" charset="0"/>
              <a:cs typeface="Times New Roman" panose="02020603050405020304" pitchFamily="18" charset="0"/>
            </a:endParaRPr>
          </a:p>
        </p:txBody>
      </p:sp>
      <p:sp>
        <p:nvSpPr>
          <p:cNvPr id="10" name="Shape 7"/>
          <p:cNvSpPr/>
          <p:nvPr/>
        </p:nvSpPr>
        <p:spPr>
          <a:xfrm>
            <a:off x="1024632" y="2857302"/>
            <a:ext cx="596404" cy="19050"/>
          </a:xfrm>
          <a:prstGeom prst="roundRect">
            <a:avLst>
              <a:gd name="adj" fmla="val 375739"/>
            </a:avLst>
          </a:prstGeom>
          <a:solidFill>
            <a:srgbClr val="C0C1D7"/>
          </a:solidFill>
          <a:ln/>
        </p:spPr>
        <p:txBody>
          <a:bodyPr/>
          <a:lstStyle/>
          <a:p>
            <a:endParaRPr lang="fr-FR"/>
          </a:p>
        </p:txBody>
      </p:sp>
      <p:sp>
        <p:nvSpPr>
          <p:cNvPr id="11" name="Shape 8"/>
          <p:cNvSpPr/>
          <p:nvPr/>
        </p:nvSpPr>
        <p:spPr>
          <a:xfrm>
            <a:off x="660301" y="2675136"/>
            <a:ext cx="383382" cy="383381"/>
          </a:xfrm>
          <a:prstGeom prst="roundRect">
            <a:avLst>
              <a:gd name="adj" fmla="val 18670"/>
            </a:avLst>
          </a:prstGeom>
          <a:solidFill>
            <a:srgbClr val="DADBF1"/>
          </a:solidFill>
          <a:ln w="7620">
            <a:solidFill>
              <a:srgbClr val="C0C1D7"/>
            </a:solidFill>
            <a:prstDash val="solid"/>
          </a:ln>
        </p:spPr>
        <p:txBody>
          <a:bodyPr/>
          <a:lstStyle/>
          <a:p>
            <a:endParaRPr lang="fr-FR"/>
          </a:p>
        </p:txBody>
      </p:sp>
      <p:sp>
        <p:nvSpPr>
          <p:cNvPr id="12" name="Text 9"/>
          <p:cNvSpPr/>
          <p:nvPr/>
        </p:nvSpPr>
        <p:spPr>
          <a:xfrm>
            <a:off x="775295" y="2739033"/>
            <a:ext cx="153393" cy="255588"/>
          </a:xfrm>
          <a:prstGeom prst="rect">
            <a:avLst/>
          </a:prstGeom>
          <a:noFill/>
          <a:ln/>
        </p:spPr>
        <p:txBody>
          <a:bodyPr wrap="none" lIns="0" tIns="0" rIns="0" bIns="0" rtlCol="0" anchor="t"/>
          <a:lstStyle/>
          <a:p>
            <a:pPr algn="ctr">
              <a:lnSpc>
                <a:spcPts val="2000"/>
              </a:lnSpc>
            </a:pPr>
            <a:r>
              <a:rPr lang="en-US" b="1" kern="0" spc="-60" dirty="0">
                <a:solidFill>
                  <a:srgbClr val="272525"/>
                </a:solidFill>
                <a:latin typeface="Times New Roman" panose="02020603050405020304" pitchFamily="18" charset="0"/>
                <a:ea typeface="Inter Bold" pitchFamily="34" charset="-122"/>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3" name="Text 10"/>
          <p:cNvSpPr/>
          <p:nvPr/>
        </p:nvSpPr>
        <p:spPr>
          <a:xfrm>
            <a:off x="1789311" y="2653805"/>
            <a:ext cx="2273498" cy="266204"/>
          </a:xfrm>
          <a:prstGeom prst="rect">
            <a:avLst/>
          </a:prstGeom>
          <a:noFill/>
          <a:ln/>
        </p:spPr>
        <p:txBody>
          <a:bodyPr wrap="none" lIns="0" tIns="0" rIns="0" bIns="0" rtlCol="0" anchor="t"/>
          <a:lstStyle/>
          <a:p>
            <a:pPr>
              <a:lnSpc>
                <a:spcPts val="2083"/>
              </a:lnSpc>
            </a:pPr>
            <a:r>
              <a:rPr lang="en-US" b="1" kern="0" spc="-50" dirty="0">
                <a:solidFill>
                  <a:srgbClr val="272525"/>
                </a:solidFill>
                <a:latin typeface="Times New Roman" panose="02020603050405020304" pitchFamily="18" charset="0"/>
                <a:ea typeface="Inter Bold" pitchFamily="34" charset="-122"/>
                <a:cs typeface="Times New Roman" panose="02020603050405020304" pitchFamily="18" charset="0"/>
              </a:rPr>
              <a:t>Представление карты</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1789311" y="3022204"/>
            <a:ext cx="5234285" cy="272653"/>
          </a:xfrm>
          <a:prstGeom prst="rect">
            <a:avLst/>
          </a:prstGeom>
          <a:noFill/>
          <a:ln/>
        </p:spPr>
        <p:txBody>
          <a:bodyPr wrap="none" lIns="0" tIns="0" rIns="0" bIns="0" rtlCol="0" anchor="t"/>
          <a:lstStyle/>
          <a:p>
            <a:pPr>
              <a:lnSpc>
                <a:spcPts val="2125"/>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Создание карты окружающей среды, включая препятствия.</a:t>
            </a:r>
            <a:endParaRPr lang="en-US" sz="1600" dirty="0">
              <a:latin typeface="Times New Roman" panose="02020603050405020304" pitchFamily="18" charset="0"/>
              <a:cs typeface="Times New Roman" panose="02020603050405020304" pitchFamily="18" charset="0"/>
            </a:endParaRPr>
          </a:p>
        </p:txBody>
      </p:sp>
      <p:sp>
        <p:nvSpPr>
          <p:cNvPr id="15" name="Shape 12"/>
          <p:cNvSpPr/>
          <p:nvPr/>
        </p:nvSpPr>
        <p:spPr>
          <a:xfrm>
            <a:off x="1024632" y="4009430"/>
            <a:ext cx="596404" cy="19050"/>
          </a:xfrm>
          <a:prstGeom prst="roundRect">
            <a:avLst>
              <a:gd name="adj" fmla="val 375739"/>
            </a:avLst>
          </a:prstGeom>
          <a:solidFill>
            <a:srgbClr val="C0C1D7"/>
          </a:solidFill>
          <a:ln/>
        </p:spPr>
        <p:txBody>
          <a:bodyPr/>
          <a:lstStyle/>
          <a:p>
            <a:endParaRPr lang="fr-FR"/>
          </a:p>
        </p:txBody>
      </p:sp>
      <p:sp>
        <p:nvSpPr>
          <p:cNvPr id="16" name="Shape 13"/>
          <p:cNvSpPr/>
          <p:nvPr/>
        </p:nvSpPr>
        <p:spPr>
          <a:xfrm>
            <a:off x="660301" y="3827265"/>
            <a:ext cx="383382" cy="383381"/>
          </a:xfrm>
          <a:prstGeom prst="roundRect">
            <a:avLst>
              <a:gd name="adj" fmla="val 18670"/>
            </a:avLst>
          </a:prstGeom>
          <a:solidFill>
            <a:srgbClr val="DADBF1"/>
          </a:solidFill>
          <a:ln w="7620">
            <a:solidFill>
              <a:srgbClr val="C0C1D7"/>
            </a:solidFill>
            <a:prstDash val="solid"/>
          </a:ln>
        </p:spPr>
        <p:txBody>
          <a:bodyPr/>
          <a:lstStyle/>
          <a:p>
            <a:endParaRPr lang="fr-FR"/>
          </a:p>
        </p:txBody>
      </p:sp>
      <p:sp>
        <p:nvSpPr>
          <p:cNvPr id="17" name="Text 14"/>
          <p:cNvSpPr/>
          <p:nvPr/>
        </p:nvSpPr>
        <p:spPr>
          <a:xfrm>
            <a:off x="773311" y="3891161"/>
            <a:ext cx="157361" cy="255588"/>
          </a:xfrm>
          <a:prstGeom prst="rect">
            <a:avLst/>
          </a:prstGeom>
          <a:noFill/>
          <a:ln/>
        </p:spPr>
        <p:txBody>
          <a:bodyPr wrap="none" lIns="0" tIns="0" rIns="0" bIns="0" rtlCol="0" anchor="t"/>
          <a:lstStyle/>
          <a:p>
            <a:pPr algn="ctr">
              <a:lnSpc>
                <a:spcPts val="2000"/>
              </a:lnSpc>
            </a:pPr>
            <a:r>
              <a:rPr lang="en-US" b="1" kern="0" spc="-60" dirty="0">
                <a:solidFill>
                  <a:srgbClr val="272525"/>
                </a:solidFill>
                <a:latin typeface="Times New Roman" panose="02020603050405020304" pitchFamily="18" charset="0"/>
                <a:ea typeface="Inter Bold" pitchFamily="34" charset="-122"/>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8" name="Text 15"/>
          <p:cNvSpPr/>
          <p:nvPr/>
        </p:nvSpPr>
        <p:spPr>
          <a:xfrm>
            <a:off x="1789311" y="3805932"/>
            <a:ext cx="2734668" cy="266204"/>
          </a:xfrm>
          <a:prstGeom prst="rect">
            <a:avLst/>
          </a:prstGeom>
          <a:noFill/>
          <a:ln/>
        </p:spPr>
        <p:txBody>
          <a:bodyPr wrap="none" lIns="0" tIns="0" rIns="0" bIns="0" rtlCol="0" anchor="t"/>
          <a:lstStyle/>
          <a:p>
            <a:pPr>
              <a:lnSpc>
                <a:spcPts val="2083"/>
              </a:lnSpc>
            </a:pPr>
            <a:r>
              <a:rPr lang="en-US" b="1" kern="0" spc="-50" dirty="0">
                <a:solidFill>
                  <a:srgbClr val="272525"/>
                </a:solidFill>
                <a:latin typeface="Times New Roman" panose="02020603050405020304" pitchFamily="18" charset="0"/>
                <a:ea typeface="Inter Bold" pitchFamily="34" charset="-122"/>
                <a:cs typeface="Times New Roman" panose="02020603050405020304" pitchFamily="18" charset="0"/>
              </a:rPr>
              <a:t>Глобальное планирование</a:t>
            </a:r>
            <a:endParaRPr lang="en-US" dirty="0">
              <a:latin typeface="Times New Roman" panose="02020603050405020304" pitchFamily="18" charset="0"/>
              <a:cs typeface="Times New Roman" panose="02020603050405020304" pitchFamily="18" charset="0"/>
            </a:endParaRPr>
          </a:p>
        </p:txBody>
      </p:sp>
      <p:sp>
        <p:nvSpPr>
          <p:cNvPr id="19" name="Text 16"/>
          <p:cNvSpPr/>
          <p:nvPr/>
        </p:nvSpPr>
        <p:spPr>
          <a:xfrm>
            <a:off x="1789311" y="4174332"/>
            <a:ext cx="5234285" cy="545307"/>
          </a:xfrm>
          <a:prstGeom prst="rect">
            <a:avLst/>
          </a:prstGeom>
          <a:noFill/>
          <a:ln/>
        </p:spPr>
        <p:txBody>
          <a:bodyPr wrap="square" lIns="0" tIns="0" rIns="0" bIns="0" rtlCol="0" anchor="t"/>
          <a:lstStyle/>
          <a:p>
            <a:pPr>
              <a:lnSpc>
                <a:spcPts val="2125"/>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Вычисление высокоуровневого пути от начальной точки до конечной.</a:t>
            </a:r>
            <a:endParaRPr lang="en-US" sz="1600" dirty="0">
              <a:latin typeface="Times New Roman" panose="02020603050405020304" pitchFamily="18" charset="0"/>
              <a:cs typeface="Times New Roman" panose="02020603050405020304" pitchFamily="18" charset="0"/>
            </a:endParaRPr>
          </a:p>
        </p:txBody>
      </p:sp>
      <p:sp>
        <p:nvSpPr>
          <p:cNvPr id="20" name="Shape 17"/>
          <p:cNvSpPr/>
          <p:nvPr/>
        </p:nvSpPr>
        <p:spPr>
          <a:xfrm>
            <a:off x="1024632" y="5434211"/>
            <a:ext cx="596404" cy="19050"/>
          </a:xfrm>
          <a:prstGeom prst="roundRect">
            <a:avLst>
              <a:gd name="adj" fmla="val 375739"/>
            </a:avLst>
          </a:prstGeom>
          <a:solidFill>
            <a:srgbClr val="C0C1D7"/>
          </a:solidFill>
          <a:ln/>
        </p:spPr>
        <p:txBody>
          <a:bodyPr/>
          <a:lstStyle/>
          <a:p>
            <a:endParaRPr lang="fr-FR"/>
          </a:p>
        </p:txBody>
      </p:sp>
      <p:sp>
        <p:nvSpPr>
          <p:cNvPr id="21" name="Shape 18"/>
          <p:cNvSpPr/>
          <p:nvPr/>
        </p:nvSpPr>
        <p:spPr>
          <a:xfrm>
            <a:off x="660301" y="5252045"/>
            <a:ext cx="383382" cy="383381"/>
          </a:xfrm>
          <a:prstGeom prst="roundRect">
            <a:avLst>
              <a:gd name="adj" fmla="val 18670"/>
            </a:avLst>
          </a:prstGeom>
          <a:solidFill>
            <a:srgbClr val="DADBF1"/>
          </a:solidFill>
          <a:ln w="7620">
            <a:solidFill>
              <a:srgbClr val="C0C1D7"/>
            </a:solidFill>
            <a:prstDash val="solid"/>
          </a:ln>
        </p:spPr>
        <p:txBody>
          <a:bodyPr/>
          <a:lstStyle/>
          <a:p>
            <a:endParaRPr lang="fr-FR"/>
          </a:p>
        </p:txBody>
      </p:sp>
      <p:sp>
        <p:nvSpPr>
          <p:cNvPr id="22" name="Text 19"/>
          <p:cNvSpPr/>
          <p:nvPr/>
        </p:nvSpPr>
        <p:spPr>
          <a:xfrm>
            <a:off x="769343" y="5315943"/>
            <a:ext cx="165199" cy="255588"/>
          </a:xfrm>
          <a:prstGeom prst="rect">
            <a:avLst/>
          </a:prstGeom>
          <a:noFill/>
          <a:ln/>
        </p:spPr>
        <p:txBody>
          <a:bodyPr wrap="none" lIns="0" tIns="0" rIns="0" bIns="0" rtlCol="0" anchor="t"/>
          <a:lstStyle/>
          <a:p>
            <a:pPr algn="ctr">
              <a:lnSpc>
                <a:spcPts val="2000"/>
              </a:lnSpc>
            </a:pPr>
            <a:r>
              <a:rPr lang="en-US" b="1" kern="0" spc="-60" dirty="0">
                <a:solidFill>
                  <a:srgbClr val="272525"/>
                </a:solidFill>
                <a:latin typeface="Times New Roman" panose="02020603050405020304" pitchFamily="18" charset="0"/>
                <a:ea typeface="Inter Bold"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23" name="Text 20"/>
          <p:cNvSpPr/>
          <p:nvPr/>
        </p:nvSpPr>
        <p:spPr>
          <a:xfrm>
            <a:off x="1789311" y="5230714"/>
            <a:ext cx="2642393" cy="266204"/>
          </a:xfrm>
          <a:prstGeom prst="rect">
            <a:avLst/>
          </a:prstGeom>
          <a:noFill/>
          <a:ln/>
        </p:spPr>
        <p:txBody>
          <a:bodyPr wrap="none" lIns="0" tIns="0" rIns="0" bIns="0" rtlCol="0" anchor="t"/>
          <a:lstStyle/>
          <a:p>
            <a:pPr>
              <a:lnSpc>
                <a:spcPts val="2083"/>
              </a:lnSpc>
            </a:pPr>
            <a:r>
              <a:rPr lang="en-US" b="1" kern="0" spc="-50" dirty="0">
                <a:solidFill>
                  <a:srgbClr val="272525"/>
                </a:solidFill>
                <a:latin typeface="Times New Roman" panose="02020603050405020304" pitchFamily="18" charset="0"/>
                <a:ea typeface="Inter Bold" pitchFamily="34" charset="-122"/>
                <a:cs typeface="Times New Roman" panose="02020603050405020304" pitchFamily="18" charset="0"/>
              </a:rPr>
              <a:t>Локальное планирование</a:t>
            </a:r>
            <a:endParaRPr lang="en-US" dirty="0">
              <a:latin typeface="Times New Roman" panose="02020603050405020304" pitchFamily="18" charset="0"/>
              <a:cs typeface="Times New Roman" panose="02020603050405020304" pitchFamily="18" charset="0"/>
            </a:endParaRPr>
          </a:p>
        </p:txBody>
      </p:sp>
      <p:sp>
        <p:nvSpPr>
          <p:cNvPr id="24" name="Text 21"/>
          <p:cNvSpPr/>
          <p:nvPr/>
        </p:nvSpPr>
        <p:spPr>
          <a:xfrm>
            <a:off x="1789311" y="5599112"/>
            <a:ext cx="5234285" cy="545307"/>
          </a:xfrm>
          <a:prstGeom prst="rect">
            <a:avLst/>
          </a:prstGeom>
          <a:noFill/>
          <a:ln/>
        </p:spPr>
        <p:txBody>
          <a:bodyPr wrap="square" lIns="0" tIns="0" rIns="0" bIns="0" rtlCol="0" anchor="t"/>
          <a:lstStyle/>
          <a:p>
            <a:pPr>
              <a:lnSpc>
                <a:spcPts val="2125"/>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Корректировка траектории в реальном времени для обхода препятствий.</a:t>
            </a:r>
            <a:endParaRPr lang="en-US" sz="1600" dirty="0">
              <a:latin typeface="Times New Roman" panose="02020603050405020304" pitchFamily="18" charset="0"/>
              <a:cs typeface="Times New Roman" panose="02020603050405020304" pitchFamily="18" charset="0"/>
            </a:endParaRPr>
          </a:p>
        </p:txBody>
      </p:sp>
      <p:pic>
        <p:nvPicPr>
          <p:cNvPr id="25" name="Рисунок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416" y="443344"/>
            <a:ext cx="4828296" cy="1976584"/>
          </a:xfrm>
          <a:prstGeom prst="rect">
            <a:avLst/>
          </a:prstGeom>
        </p:spPr>
      </p:pic>
      <p:pic>
        <p:nvPicPr>
          <p:cNvPr id="26" name="Рисунок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6319" y="2650837"/>
            <a:ext cx="3886490" cy="3776373"/>
          </a:xfrm>
          <a:prstGeom prst="rect">
            <a:avLst/>
          </a:prstGeom>
        </p:spPr>
      </p:pic>
    </p:spTree>
    <p:extLst>
      <p:ext uri="{BB962C8B-B14F-4D97-AF65-F5344CB8AC3E}">
        <p14:creationId xmlns:p14="http://schemas.microsoft.com/office/powerpoint/2010/main" val="2371066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61492" y="3319959"/>
            <a:ext cx="7117755"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Алгоритмы планирования пути</a:t>
            </a:r>
            <a:endParaRPr lang="en-US" sz="3708" dirty="0">
              <a:latin typeface="Times New Roman" panose="02020603050405020304" pitchFamily="18" charset="0"/>
              <a:cs typeface="Times New Roman" panose="02020603050405020304" pitchFamily="18" charset="0"/>
            </a:endParaRPr>
          </a:p>
        </p:txBody>
      </p:sp>
      <p:sp>
        <p:nvSpPr>
          <p:cNvPr id="4" name="Shape 1"/>
          <p:cNvSpPr/>
          <p:nvPr/>
        </p:nvSpPr>
        <p:spPr>
          <a:xfrm>
            <a:off x="661492" y="4194076"/>
            <a:ext cx="5340053" cy="1706662"/>
          </a:xfrm>
          <a:prstGeom prst="roundRect">
            <a:avLst>
              <a:gd name="adj" fmla="val 4652"/>
            </a:avLst>
          </a:prstGeom>
          <a:solidFill>
            <a:srgbClr val="DADBF1"/>
          </a:solidFill>
          <a:ln w="7620">
            <a:solidFill>
              <a:srgbClr val="C0C1D7"/>
            </a:solidFill>
            <a:prstDash val="solid"/>
          </a:ln>
        </p:spPr>
        <p:txBody>
          <a:bodyPr/>
          <a:lstStyle/>
          <a:p>
            <a:endParaRPr lang="fr-FR"/>
          </a:p>
        </p:txBody>
      </p:sp>
      <p:sp>
        <p:nvSpPr>
          <p:cNvPr id="5" name="Text 2"/>
          <p:cNvSpPr/>
          <p:nvPr/>
        </p:nvSpPr>
        <p:spPr>
          <a:xfrm>
            <a:off x="856854" y="4389438"/>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A* и его вариации</a:t>
            </a:r>
            <a:endParaRPr lang="en-US" sz="1833" dirty="0">
              <a:latin typeface="Times New Roman" panose="02020603050405020304" pitchFamily="18" charset="0"/>
              <a:cs typeface="Times New Roman" panose="02020603050405020304" pitchFamily="18" charset="0"/>
            </a:endParaRPr>
          </a:p>
        </p:txBody>
      </p:sp>
      <p:sp>
        <p:nvSpPr>
          <p:cNvPr id="6" name="Text 3"/>
          <p:cNvSpPr/>
          <p:nvPr/>
        </p:nvSpPr>
        <p:spPr>
          <a:xfrm>
            <a:off x="856854" y="4798119"/>
            <a:ext cx="4949329" cy="604838"/>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Поиск по сетке при известной карте. Дискретизация пространства и поиск оптимального пути.</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6190556" y="4194076"/>
            <a:ext cx="5340053" cy="1706662"/>
          </a:xfrm>
          <a:prstGeom prst="roundRect">
            <a:avLst>
              <a:gd name="adj" fmla="val 4652"/>
            </a:avLst>
          </a:prstGeom>
          <a:solidFill>
            <a:srgbClr val="DADBF1"/>
          </a:solidFill>
          <a:ln w="7620">
            <a:solidFill>
              <a:srgbClr val="C0C1D7"/>
            </a:solidFill>
            <a:prstDash val="solid"/>
          </a:ln>
        </p:spPr>
        <p:txBody>
          <a:bodyPr/>
          <a:lstStyle/>
          <a:p>
            <a:endParaRPr lang="fr-FR"/>
          </a:p>
        </p:txBody>
      </p:sp>
      <p:sp>
        <p:nvSpPr>
          <p:cNvPr id="8" name="Text 5"/>
          <p:cNvSpPr/>
          <p:nvPr/>
        </p:nvSpPr>
        <p:spPr>
          <a:xfrm>
            <a:off x="6385918" y="4389438"/>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RRT</a:t>
            </a:r>
            <a:endParaRPr lang="en-US" sz="1833" dirty="0">
              <a:latin typeface="Times New Roman" panose="02020603050405020304" pitchFamily="18" charset="0"/>
              <a:cs typeface="Times New Roman" panose="02020603050405020304" pitchFamily="18" charset="0"/>
            </a:endParaRPr>
          </a:p>
        </p:txBody>
      </p:sp>
      <p:sp>
        <p:nvSpPr>
          <p:cNvPr id="9" name="Text 6"/>
          <p:cNvSpPr/>
          <p:nvPr/>
        </p:nvSpPr>
        <p:spPr>
          <a:xfrm>
            <a:off x="6385918" y="4798119"/>
            <a:ext cx="4949329" cy="907257"/>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Быстро исследующее случайное дерево. Используется при неизвестной карте для исследования пространства.</a:t>
            </a:r>
            <a:endParaRPr lang="en-US" sz="16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644705" y="6184206"/>
            <a:ext cx="8103909" cy="369332"/>
          </a:xfrm>
          <a:prstGeom prst="rect">
            <a:avLst/>
          </a:prstGeom>
        </p:spPr>
        <p:txBody>
          <a:bodyPr wrap="square">
            <a:spAutoFit/>
          </a:bodyPr>
          <a:lstStyle/>
          <a:p>
            <a:r>
              <a:rPr lang="en-US" dirty="0"/>
              <a:t>https://www.sciencedirect.com/science/article/abs/pii/S0004370224001747</a:t>
            </a:r>
          </a:p>
        </p:txBody>
      </p:sp>
    </p:spTree>
    <p:extLst>
      <p:ext uri="{BB962C8B-B14F-4D97-AF65-F5344CB8AC3E}">
        <p14:creationId xmlns:p14="http://schemas.microsoft.com/office/powerpoint/2010/main" val="1991710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9021" y="673752"/>
            <a:ext cx="7206673" cy="272184"/>
          </a:xfrm>
        </p:spPr>
        <p:txBody>
          <a:bodyPr>
            <a:noAutofit/>
          </a:bodyPr>
          <a:lstStyle/>
          <a:p>
            <a:r>
              <a:rPr lang="ru-RU" sz="3300" b="1" dirty="0">
                <a:latin typeface="Times New Roman" panose="02020603050405020304" pitchFamily="18" charset="0"/>
                <a:ea typeface="Inter Bold"/>
                <a:cs typeface="Times New Roman" panose="02020603050405020304" pitchFamily="18" charset="0"/>
              </a:rPr>
              <a:t>Знакомая карта – </a:t>
            </a:r>
            <a:r>
              <a:rPr lang="ru-RU" sz="3300" b="1" dirty="0" err="1">
                <a:latin typeface="Times New Roman" panose="02020603050405020304" pitchFamily="18" charset="0"/>
                <a:ea typeface="Inter Bold"/>
                <a:cs typeface="Times New Roman" panose="02020603050405020304" pitchFamily="18" charset="0"/>
              </a:rPr>
              <a:t>Сетка+А</a:t>
            </a:r>
            <a:r>
              <a:rPr lang="ru-RU" sz="3300" b="1" dirty="0">
                <a:latin typeface="Times New Roman" panose="02020603050405020304" pitchFamily="18" charset="0"/>
                <a:ea typeface="Inter Bold"/>
                <a:cs typeface="Times New Roman" panose="02020603050405020304" pitchFamily="18" charset="0"/>
              </a:rPr>
              <a:t>*</a:t>
            </a:r>
            <a:endParaRPr lang="en-US" sz="3300" b="1" dirty="0">
              <a:latin typeface="Times New Roman" panose="02020603050405020304" pitchFamily="18" charset="0"/>
              <a:ea typeface="Inter Bold"/>
              <a:cs typeface="Times New Roman" panose="02020603050405020304" pitchFamily="18" charset="0"/>
            </a:endParaRPr>
          </a:p>
        </p:txBody>
      </p:sp>
      <p:sp>
        <p:nvSpPr>
          <p:cNvPr id="5" name="Объект 4"/>
          <p:cNvSpPr>
            <a:spLocks noGrp="1"/>
          </p:cNvSpPr>
          <p:nvPr>
            <p:ph idx="1"/>
          </p:nvPr>
        </p:nvSpPr>
        <p:spPr>
          <a:xfrm>
            <a:off x="542636" y="1631662"/>
            <a:ext cx="5174673" cy="4351338"/>
          </a:xfrm>
        </p:spPr>
        <p:txBody>
          <a:bodyPr>
            <a:normAutofit/>
          </a:bodyPr>
          <a:lstStyle/>
          <a:p>
            <a:pPr marL="514350" indent="-514350">
              <a:buFont typeface="+mj-lt"/>
              <a:buAutoNum type="arabicPeriod"/>
            </a:pPr>
            <a:r>
              <a:rPr lang="ru-RU" sz="1600" dirty="0">
                <a:latin typeface="Times New Roman" panose="02020603050405020304" pitchFamily="18" charset="0"/>
                <a:cs typeface="Times New Roman" panose="02020603050405020304" pitchFamily="18" charset="0"/>
              </a:rPr>
              <a:t>Допустим, что конфигурационное пространство имеет постоянный размер во всех измерениях. </a:t>
            </a:r>
          </a:p>
          <a:p>
            <a:pPr marL="514350" indent="-514350">
              <a:buFont typeface="+mj-lt"/>
              <a:buAutoNum type="arabicPeriod"/>
            </a:pPr>
            <a:r>
              <a:rPr lang="ru-RU" sz="1600" dirty="0" err="1">
                <a:latin typeface="Times New Roman" panose="02020603050405020304" pitchFamily="18" charset="0"/>
                <a:cs typeface="Times New Roman" panose="02020603050405020304" pitchFamily="18" charset="0"/>
              </a:rPr>
              <a:t>Дискретизируем</a:t>
            </a:r>
            <a:r>
              <a:rPr lang="ru-RU" sz="1600" dirty="0">
                <a:latin typeface="Times New Roman" panose="02020603050405020304" pitchFamily="18" charset="0"/>
                <a:cs typeface="Times New Roman" panose="02020603050405020304" pitchFamily="18" charset="0"/>
              </a:rPr>
              <a:t> каждое изменение так, чтобы в нём было постоянное количество ячеек. </a:t>
            </a:r>
          </a:p>
          <a:p>
            <a:pPr marL="514350" indent="-514350">
              <a:buFont typeface="+mj-lt"/>
              <a:buAutoNum type="arabicPeriod"/>
            </a:pPr>
            <a:r>
              <a:rPr lang="ru-RU" sz="1600" dirty="0">
                <a:latin typeface="Times New Roman" panose="02020603050405020304" pitchFamily="18" charset="0"/>
                <a:cs typeface="Times New Roman" panose="02020603050405020304" pitchFamily="18" charset="0"/>
              </a:rPr>
              <a:t>Каждую ячейку, центр которой находится в конфигурационном пространстве внутри препятствия, пометим как непроходимую. </a:t>
            </a:r>
          </a:p>
          <a:p>
            <a:pPr marL="514350" indent="-514350">
              <a:buFont typeface="+mj-lt"/>
              <a:buAutoNum type="arabicPeriod"/>
            </a:pPr>
            <a:r>
              <a:rPr lang="ru-RU" sz="1600" dirty="0">
                <a:latin typeface="Times New Roman" panose="02020603050405020304" pitchFamily="18" charset="0"/>
                <a:cs typeface="Times New Roman" panose="02020603050405020304" pitchFamily="18" charset="0"/>
              </a:rPr>
              <a:t>Аналогично, каждую ячейку, центр которой не находится в препятствии, пометим как проходимую. </a:t>
            </a:r>
          </a:p>
          <a:p>
            <a:pPr marL="514350" indent="-514350">
              <a:buFont typeface="+mj-lt"/>
              <a:buAutoNum type="arabicPeriod"/>
            </a:pPr>
            <a:r>
              <a:rPr lang="ru-RU" sz="1600" dirty="0">
                <a:latin typeface="Times New Roman" panose="02020603050405020304" pitchFamily="18" charset="0"/>
                <a:cs typeface="Times New Roman" panose="02020603050405020304" pitchFamily="18" charset="0"/>
              </a:rPr>
              <a:t>Теперь каждая проходимая ячейка становится узлом. </a:t>
            </a:r>
          </a:p>
          <a:p>
            <a:pPr marL="514350" indent="-514350">
              <a:buFont typeface="+mj-lt"/>
              <a:buAutoNum type="arabicPeriod"/>
            </a:pPr>
            <a:r>
              <a:rPr lang="ru-RU" sz="1600" dirty="0">
                <a:latin typeface="Times New Roman" panose="02020603050405020304" pitchFamily="18" charset="0"/>
                <a:cs typeface="Times New Roman" panose="02020603050405020304" pitchFamily="18" charset="0"/>
              </a:rPr>
              <a:t>Каждый узел соединяется со всеми смежными проходимыми соседями в графе.</a:t>
            </a:r>
            <a:endParaRPr lang="en-US" sz="1600" dirty="0">
              <a:latin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5694" y="365126"/>
            <a:ext cx="2992977" cy="2802226"/>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694" y="3685308"/>
            <a:ext cx="3185685" cy="2914073"/>
          </a:xfrm>
          <a:prstGeom prst="rect">
            <a:avLst/>
          </a:prstGeom>
        </p:spPr>
      </p:pic>
    </p:spTree>
    <p:extLst>
      <p:ext uri="{BB962C8B-B14F-4D97-AF65-F5344CB8AC3E}">
        <p14:creationId xmlns:p14="http://schemas.microsoft.com/office/powerpoint/2010/main" val="158481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8674" y="434858"/>
            <a:ext cx="5045363" cy="817130"/>
          </a:xfrm>
        </p:spPr>
        <p:txBody>
          <a:bodyPr>
            <a:normAutofit/>
          </a:bodyPr>
          <a:lstStyle/>
          <a:p>
            <a:r>
              <a:rPr lang="ru-RU" sz="3300" b="1" dirty="0">
                <a:latin typeface="Times New Roman" panose="02020603050405020304" pitchFamily="18" charset="0"/>
                <a:cs typeface="Times New Roman" panose="02020603050405020304" pitchFamily="18" charset="0"/>
              </a:rPr>
              <a:t>Незнакомая карта - </a:t>
            </a:r>
            <a:r>
              <a:rPr lang="en-US" sz="3300" b="1" dirty="0">
                <a:latin typeface="Times New Roman" panose="02020603050405020304" pitchFamily="18" charset="0"/>
                <a:cs typeface="Times New Roman" panose="02020603050405020304" pitchFamily="18" charset="0"/>
              </a:rPr>
              <a:t>RRT</a:t>
            </a:r>
            <a:endParaRPr lang="en-US" sz="3300"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542637" y="1480271"/>
            <a:ext cx="6126018" cy="4191145"/>
          </a:xfrm>
        </p:spPr>
        <p:txBody>
          <a:bodyPr>
            <a:normAutofit/>
          </a:bodyPr>
          <a:lstStyle/>
          <a:p>
            <a:pPr marL="342900" indent="-342900">
              <a:buFont typeface="+mj-lt"/>
              <a:buAutoNum type="arabicPeriod"/>
            </a:pPr>
            <a:r>
              <a:rPr lang="ru-RU" sz="1600" dirty="0">
                <a:latin typeface="Times New Roman" panose="02020603050405020304" pitchFamily="18" charset="0"/>
                <a:cs typeface="Times New Roman" panose="02020603050405020304" pitchFamily="18" charset="0"/>
              </a:rPr>
              <a:t>Создаём пустое дерево T. </a:t>
            </a:r>
          </a:p>
          <a:p>
            <a:pPr marL="342900" indent="-342900">
              <a:buFont typeface="+mj-lt"/>
              <a:buAutoNum type="arabicPeriod"/>
            </a:pPr>
            <a:r>
              <a:rPr lang="ru-RU" sz="1600" dirty="0">
                <a:latin typeface="Times New Roman" panose="02020603050405020304" pitchFamily="18" charset="0"/>
                <a:cs typeface="Times New Roman" panose="02020603050405020304" pitchFamily="18" charset="0"/>
              </a:rPr>
              <a:t>Добавляем к T начальную конфигурацию агента. </a:t>
            </a:r>
          </a:p>
          <a:p>
            <a:pPr marL="342900" indent="-342900">
              <a:buFont typeface="+mj-lt"/>
              <a:buAutoNum type="arabicPeriod"/>
            </a:pPr>
            <a:r>
              <a:rPr lang="ru-RU" sz="1600" dirty="0">
                <a:latin typeface="Times New Roman" panose="02020603050405020304" pitchFamily="18" charset="0"/>
                <a:cs typeface="Times New Roman" panose="02020603050405020304" pitchFamily="18" charset="0"/>
              </a:rPr>
              <a:t>В течение N итераций, или пока не достигнута цель </a:t>
            </a:r>
          </a:p>
          <a:p>
            <a:pPr marL="800100" lvl="1" indent="-342900">
              <a:buFont typeface="+mj-lt"/>
              <a:buAutoNum type="arabicPeriod"/>
            </a:pPr>
            <a:r>
              <a:rPr lang="ru-RU" sz="1600" dirty="0">
                <a:latin typeface="Times New Roman" panose="02020603050405020304" pitchFamily="18" charset="0"/>
                <a:cs typeface="Times New Roman" panose="02020603050405020304" pitchFamily="18" charset="0"/>
              </a:rPr>
              <a:t>Случайным образом делаем выборку для узла R. </a:t>
            </a:r>
          </a:p>
          <a:p>
            <a:pPr marL="800100" lvl="1" indent="-342900">
              <a:buFont typeface="+mj-lt"/>
              <a:buAutoNum type="arabicPeriod"/>
            </a:pPr>
            <a:r>
              <a:rPr lang="ru-RU" sz="1600" dirty="0">
                <a:latin typeface="Times New Roman" panose="02020603050405020304" pitchFamily="18" charset="0"/>
                <a:cs typeface="Times New Roman" panose="02020603050405020304" pitchFamily="18" charset="0"/>
              </a:rPr>
              <a:t>Находим в T ближайший к R узел. Называем его K. </a:t>
            </a:r>
          </a:p>
          <a:p>
            <a:pPr marL="800100" lvl="1" indent="-342900">
              <a:buFont typeface="+mj-lt"/>
              <a:buAutoNum type="arabicPeriod"/>
            </a:pPr>
            <a:r>
              <a:rPr lang="ru-RU" sz="1600" dirty="0">
                <a:latin typeface="Times New Roman" panose="02020603050405020304" pitchFamily="18" charset="0"/>
                <a:cs typeface="Times New Roman" panose="02020603050405020304" pitchFamily="18" charset="0"/>
              </a:rPr>
              <a:t>Делаем шаги по лучу от K до R на малую величину эпсилон, пока не выполнится следующее условие: </a:t>
            </a:r>
          </a:p>
          <a:p>
            <a:pPr marL="1257300" lvl="2" indent="-342900">
              <a:buFont typeface="+mj-lt"/>
              <a:buAutoNum type="arabicPeriod"/>
            </a:pPr>
            <a:r>
              <a:rPr lang="ru-RU" sz="1600" dirty="0">
                <a:latin typeface="Times New Roman" panose="02020603050405020304" pitchFamily="18" charset="0"/>
                <a:cs typeface="Times New Roman" panose="02020603050405020304" pitchFamily="18" charset="0"/>
              </a:rPr>
              <a:t>При наличии коллизии возвращаемся к созданию случайной выборки. </a:t>
            </a:r>
          </a:p>
          <a:p>
            <a:pPr marL="1257300" lvl="2" indent="-342900">
              <a:buFont typeface="+mj-lt"/>
              <a:buAutoNum type="arabicPeriod"/>
            </a:pPr>
            <a:r>
              <a:rPr lang="ru-RU" sz="1600" dirty="0">
                <a:latin typeface="Times New Roman" panose="02020603050405020304" pitchFamily="18" charset="0"/>
                <a:cs typeface="Times New Roman" panose="02020603050405020304" pitchFamily="18" charset="0"/>
              </a:rPr>
              <a:t>В противном случае добавляем к T новый узел в этой конфигурации. </a:t>
            </a:r>
          </a:p>
          <a:p>
            <a:pPr marL="1257300" lvl="2" indent="-342900">
              <a:buFont typeface="+mj-lt"/>
              <a:buAutoNum type="arabicPeriod"/>
            </a:pPr>
            <a:r>
              <a:rPr lang="ru-RU" sz="1600" dirty="0">
                <a:latin typeface="Times New Roman" panose="02020603050405020304" pitchFamily="18" charset="0"/>
                <a:cs typeface="Times New Roman" panose="02020603050405020304" pitchFamily="18" charset="0"/>
              </a:rPr>
              <a:t>Если мы достигли максимального расстояния d от K, то возвращаемся к созданию случайной выборки. </a:t>
            </a:r>
          </a:p>
          <a:p>
            <a:pPr marL="342900" indent="-342900">
              <a:buFont typeface="+mj-lt"/>
              <a:buAutoNum type="arabicPeriod"/>
            </a:pPr>
            <a:r>
              <a:rPr lang="ru-RU" sz="1600" dirty="0">
                <a:latin typeface="Times New Roman" panose="02020603050405020304" pitchFamily="18" charset="0"/>
                <a:cs typeface="Times New Roman" panose="02020603050405020304" pitchFamily="18" charset="0"/>
              </a:rPr>
              <a:t>Если узел цели теперь находится в пределах расстояния d от любого узла дерева, то у нас есть решение.</a:t>
            </a:r>
            <a:endParaRPr lang="en-US" sz="16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748" y="365125"/>
            <a:ext cx="2905652" cy="5306291"/>
          </a:xfrm>
          <a:prstGeom prst="rect">
            <a:avLst/>
          </a:prstGeom>
        </p:spPr>
      </p:pic>
      <p:sp>
        <p:nvSpPr>
          <p:cNvPr id="5" name="Прямоугольник 4"/>
          <p:cNvSpPr/>
          <p:nvPr/>
        </p:nvSpPr>
        <p:spPr>
          <a:xfrm>
            <a:off x="1107922" y="6173481"/>
            <a:ext cx="3132461"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https://habr.com/ru/articles/349044/</a:t>
            </a:r>
          </a:p>
        </p:txBody>
      </p:sp>
    </p:spTree>
    <p:extLst>
      <p:ext uri="{BB962C8B-B14F-4D97-AF65-F5344CB8AC3E}">
        <p14:creationId xmlns:p14="http://schemas.microsoft.com/office/powerpoint/2010/main" val="409883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723801"/>
            <a:ext cx="5850334"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Оптимизация траектории</a:t>
            </a:r>
            <a:endParaRPr lang="en-US" sz="3708"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5233492" y="1597919"/>
            <a:ext cx="945058" cy="1512094"/>
          </a:xfrm>
          <a:prstGeom prst="rect">
            <a:avLst/>
          </a:prstGeom>
        </p:spPr>
      </p:pic>
      <p:sp>
        <p:nvSpPr>
          <p:cNvPr id="5" name="Text 1"/>
          <p:cNvSpPr/>
          <p:nvPr/>
        </p:nvSpPr>
        <p:spPr>
          <a:xfrm>
            <a:off x="6462019" y="1786930"/>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Градиентный спуск</a:t>
            </a:r>
            <a:endParaRPr lang="en-US" sz="1833" dirty="0">
              <a:latin typeface="Times New Roman" panose="02020603050405020304" pitchFamily="18" charset="0"/>
              <a:cs typeface="Times New Roman" panose="02020603050405020304" pitchFamily="18" charset="0"/>
            </a:endParaRPr>
          </a:p>
        </p:txBody>
      </p:sp>
      <p:sp>
        <p:nvSpPr>
          <p:cNvPr id="6" name="Text 2"/>
          <p:cNvSpPr/>
          <p:nvPr/>
        </p:nvSpPr>
        <p:spPr>
          <a:xfrm>
            <a:off x="6462019" y="2195612"/>
            <a:ext cx="5068491"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Минимизация функции затрат для оптимизации траектории.</a:t>
            </a:r>
            <a:endParaRPr lang="en-US" sz="1458"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5233492" y="3110012"/>
            <a:ext cx="945058" cy="1512094"/>
          </a:xfrm>
          <a:prstGeom prst="rect">
            <a:avLst/>
          </a:prstGeom>
        </p:spPr>
      </p:pic>
      <p:sp>
        <p:nvSpPr>
          <p:cNvPr id="8" name="Text 3"/>
          <p:cNvSpPr/>
          <p:nvPr/>
        </p:nvSpPr>
        <p:spPr>
          <a:xfrm>
            <a:off x="6462019" y="3299023"/>
            <a:ext cx="2804518"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Итеративное улучшение</a:t>
            </a:r>
            <a:endParaRPr lang="en-US" sz="1833" dirty="0">
              <a:latin typeface="Times New Roman" panose="02020603050405020304" pitchFamily="18" charset="0"/>
              <a:cs typeface="Times New Roman" panose="02020603050405020304" pitchFamily="18" charset="0"/>
            </a:endParaRPr>
          </a:p>
        </p:txBody>
      </p:sp>
      <p:sp>
        <p:nvSpPr>
          <p:cNvPr id="9" name="Text 4"/>
          <p:cNvSpPr/>
          <p:nvPr/>
        </p:nvSpPr>
        <p:spPr>
          <a:xfrm>
            <a:off x="6462019" y="3707706"/>
            <a:ext cx="5068491"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Постепенное улучшение траектории, отталкиваясь от препятствий.</a:t>
            </a:r>
            <a:endParaRPr lang="en-US" sz="1458"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5233492" y="4622106"/>
            <a:ext cx="945058" cy="1512094"/>
          </a:xfrm>
          <a:prstGeom prst="rect">
            <a:avLst/>
          </a:prstGeom>
        </p:spPr>
      </p:pic>
      <p:sp>
        <p:nvSpPr>
          <p:cNvPr id="11" name="Text 5"/>
          <p:cNvSpPr/>
          <p:nvPr/>
        </p:nvSpPr>
        <p:spPr>
          <a:xfrm>
            <a:off x="6462019" y="4811118"/>
            <a:ext cx="3053358"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Локальная оптимальность</a:t>
            </a:r>
            <a:endParaRPr lang="en-US" sz="1833" dirty="0">
              <a:latin typeface="Times New Roman" panose="02020603050405020304" pitchFamily="18" charset="0"/>
              <a:cs typeface="Times New Roman" panose="02020603050405020304" pitchFamily="18" charset="0"/>
            </a:endParaRPr>
          </a:p>
        </p:txBody>
      </p:sp>
      <p:sp>
        <p:nvSpPr>
          <p:cNvPr id="12" name="Text 6"/>
          <p:cNvSpPr/>
          <p:nvPr/>
        </p:nvSpPr>
        <p:spPr>
          <a:xfrm>
            <a:off x="6462019" y="5219799"/>
            <a:ext cx="5068491"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Достижение локально оптимального решения для большинства задач.</a:t>
            </a:r>
            <a:endParaRPr lang="en-US" sz="145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947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834" y="459394"/>
            <a:ext cx="5487166" cy="5772956"/>
          </a:xfrm>
          <a:prstGeom prst="rect">
            <a:avLst/>
          </a:prstGeom>
        </p:spPr>
      </p:pic>
      <p:sp>
        <p:nvSpPr>
          <p:cNvPr id="2" name="Заголовок 1"/>
          <p:cNvSpPr>
            <a:spLocks noGrp="1"/>
          </p:cNvSpPr>
          <p:nvPr>
            <p:ph type="title"/>
          </p:nvPr>
        </p:nvSpPr>
        <p:spPr>
          <a:xfrm>
            <a:off x="330200" y="226579"/>
            <a:ext cx="9155545" cy="660111"/>
          </a:xfrm>
        </p:spPr>
        <p:txBody>
          <a:bodyPr>
            <a:noAutofit/>
          </a:bodyPr>
          <a:lstStyle/>
          <a:p>
            <a:r>
              <a:rPr lang="ru-RU" sz="3300" b="1" dirty="0">
                <a:latin typeface="Times New Roman" panose="02020603050405020304" pitchFamily="18" charset="0"/>
                <a:cs typeface="Times New Roman" panose="02020603050405020304" pitchFamily="18" charset="0"/>
              </a:rPr>
              <a:t>Оптимизация траектории при планировании</a:t>
            </a:r>
            <a:endParaRPr lang="en-US" sz="3300"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545139" y="776419"/>
            <a:ext cx="6223389" cy="1342448"/>
          </a:xfrm>
        </p:spPr>
        <p:txBody>
          <a:bodyPr>
            <a:noAutofit/>
          </a:bodyPr>
          <a:lstStyle/>
          <a:p>
            <a:pPr marL="0" indent="0">
              <a:buNone/>
            </a:pPr>
            <a:r>
              <a:rPr lang="ru-RU" sz="1600" dirty="0">
                <a:latin typeface="Times New Roman" panose="02020603050405020304" pitchFamily="18" charset="0"/>
                <a:cs typeface="Times New Roman" panose="02020603050405020304" pitchFamily="18" charset="0"/>
              </a:rPr>
              <a:t>Если у нас имеется некая функция затрат </a:t>
            </a:r>
            <a:r>
              <a:rPr lang="ru-RU" sz="1600" i="1" dirty="0">
                <a:latin typeface="Times New Roman" panose="02020603050405020304" pitchFamily="18" charset="0"/>
                <a:cs typeface="Times New Roman" panose="02020603050405020304" pitchFamily="18" charset="0"/>
              </a:rPr>
              <a:t>C(T)</a:t>
            </a:r>
            <a:r>
              <a:rPr lang="ru-RU" sz="1600" dirty="0">
                <a:latin typeface="Times New Roman" panose="02020603050405020304" pitchFamily="18" charset="0"/>
                <a:cs typeface="Times New Roman" panose="02020603050405020304" pitchFamily="18" charset="0"/>
              </a:rPr>
              <a:t>, где </a:t>
            </a:r>
            <a:r>
              <a:rPr lang="ru-RU" sz="1600" i="1" dirty="0">
                <a:latin typeface="Times New Roman" panose="02020603050405020304" pitchFamily="18" charset="0"/>
                <a:cs typeface="Times New Roman" panose="02020603050405020304" pitchFamily="18" charset="0"/>
              </a:rPr>
              <a:t>T</a:t>
            </a:r>
            <a:r>
              <a:rPr lang="ru-RU" sz="1600" dirty="0">
                <a:latin typeface="Times New Roman" panose="02020603050405020304" pitchFamily="18" charset="0"/>
                <a:cs typeface="Times New Roman" panose="02020603050405020304" pitchFamily="18" charset="0"/>
              </a:rPr>
              <a:t> — это траектория, то можно вычислить </a:t>
            </a:r>
            <a:r>
              <a:rPr lang="ru-RU" sz="1600" i="1" dirty="0">
                <a:latin typeface="Times New Roman" panose="02020603050405020304" pitchFamily="18" charset="0"/>
                <a:cs typeface="Times New Roman" panose="02020603050405020304" pitchFamily="18" charset="0"/>
              </a:rPr>
              <a:t>градиент D_C(T)</a:t>
            </a:r>
            <a:r>
              <a:rPr lang="ru-RU" sz="1600" dirty="0">
                <a:latin typeface="Times New Roman" panose="02020603050405020304" pitchFamily="18" charset="0"/>
                <a:cs typeface="Times New Roman" panose="02020603050405020304" pitchFamily="18" charset="0"/>
              </a:rPr>
              <a:t>, который сообщает способ изменения заданной траектории таким образом, чтобы максимально снизить затраты. Со временем траектория постепенно будет «отталкиваться» от препятствий, тем не менее оставаясь плавной. </a:t>
            </a:r>
            <a:endParaRPr lang="en-US" sz="160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330200" y="2446698"/>
            <a:ext cx="7185697" cy="3785652"/>
          </a:xfrm>
          <a:prstGeom prst="rect">
            <a:avLst/>
          </a:prstGeom>
        </p:spPr>
        <p:txBody>
          <a:bodyPr wrap="square">
            <a:spAutoFit/>
          </a:bodyPr>
          <a:lstStyle/>
          <a:p>
            <a:pPr>
              <a:lnSpc>
                <a:spcPct val="150000"/>
              </a:lnSpc>
            </a:pPr>
            <a:r>
              <a:rPr lang="en-US" sz="1600" dirty="0" err="1">
                <a:latin typeface="Times New Roman" panose="02020603050405020304" pitchFamily="18" charset="0"/>
                <a:cs typeface="Times New Roman" panose="02020603050405020304" pitchFamily="18" charset="0"/>
              </a:rPr>
              <a:t>Алгоритм</a:t>
            </a:r>
            <a:r>
              <a:rPr lang="en-US" sz="1600" dirty="0">
                <a:latin typeface="Times New Roman" panose="02020603050405020304" pitchFamily="18" charset="0"/>
                <a:cs typeface="Times New Roman" panose="02020603050405020304" pitchFamily="18" charset="0"/>
              </a:rPr>
              <a:t>: Gradient Descent Trajectory Optimizer </a:t>
            </a:r>
            <a:endParaRPr lang="ru-RU" sz="16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dirty="0" err="1">
                <a:latin typeface="Times New Roman" panose="02020603050405020304" pitchFamily="18" charset="0"/>
                <a:cs typeface="Times New Roman" panose="02020603050405020304" pitchFamily="18" charset="0"/>
              </a:rPr>
              <a:t>Чем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больше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траектория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проходит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через</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препятствия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более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она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затратна</a:t>
            </a:r>
            <a:r>
              <a:rPr lang="en-US"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dirty="0" err="1">
                <a:latin typeface="Times New Roman" panose="02020603050405020304" pitchFamily="18" charset="0"/>
                <a:cs typeface="Times New Roman" panose="02020603050405020304" pitchFamily="18" charset="0"/>
              </a:rPr>
              <a:t>Начинаем</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прямой</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линии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агента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до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цели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Назовём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её</a:t>
            </a:r>
            <a:r>
              <a:rPr lang="en-US" sz="1600" dirty="0">
                <a:latin typeface="Times New Roman" panose="02020603050405020304" pitchFamily="18" charset="0"/>
                <a:cs typeface="Times New Roman" panose="02020603050405020304" pitchFamily="18" charset="0"/>
              </a:rPr>
              <a:t> T_0. </a:t>
            </a:r>
            <a:endParaRPr lang="ru-RU" sz="16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dirty="0" err="1">
                <a:latin typeface="Times New Roman" panose="02020603050405020304" pitchFamily="18" charset="0"/>
                <a:cs typeface="Times New Roman" panose="02020603050405020304" pitchFamily="18" charset="0"/>
              </a:rPr>
              <a:t>Во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всех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точках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где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траектория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сталкивается</a:t>
            </a:r>
            <a:r>
              <a:rPr lang="en-US" sz="1600" dirty="0">
                <a:latin typeface="Times New Roman" panose="02020603050405020304" pitchFamily="18" charset="0"/>
                <a:cs typeface="Times New Roman" panose="02020603050405020304" pitchFamily="18" charset="0"/>
              </a:rPr>
              <a:t> с </a:t>
            </a:r>
            <a:r>
              <a:rPr lang="en-US" sz="1600" dirty="0" err="1">
                <a:latin typeface="Times New Roman" panose="02020603050405020304" pitchFamily="18" charset="0"/>
                <a:cs typeface="Times New Roman" panose="02020603050405020304" pitchFamily="18" charset="0"/>
              </a:rPr>
              <a:t>препятствиями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вычисляем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направление</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котором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точка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наискорейшим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образом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покинет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препятствие</a:t>
            </a:r>
            <a:r>
              <a:rPr lang="en-US"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ru-RU" sz="1600">
                <a:latin typeface="Times New Roman" panose="02020603050405020304" pitchFamily="18" charset="0"/>
                <a:cs typeface="Times New Roman" panose="02020603050405020304" pitchFamily="18" charset="0"/>
              </a:rPr>
              <a:t>Т</a:t>
            </a:r>
            <a:r>
              <a:rPr lang="en-US" sz="1600">
                <a:latin typeface="Times New Roman" panose="02020603050405020304" pitchFamily="18" charset="0"/>
                <a:cs typeface="Times New Roman" panose="02020603050405020304" pitchFamily="18" charset="0"/>
              </a:rPr>
              <a:t>раектория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эластичная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резиновая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лента</a:t>
            </a:r>
            <a:r>
              <a:rPr lang="en-US" sz="1600">
                <a:latin typeface="Times New Roman" panose="02020603050405020304" pitchFamily="18" charset="0"/>
                <a:cs typeface="Times New Roman" panose="02020603050405020304" pitchFamily="18" charset="0"/>
              </a:rPr>
              <a:t>. </a:t>
            </a:r>
            <a:r>
              <a:rPr lang="ru-RU" sz="1600">
                <a:latin typeface="Times New Roman" panose="02020603050405020304" pitchFamily="18" charset="0"/>
                <a:cs typeface="Times New Roman" panose="02020603050405020304" pitchFamily="18" charset="0"/>
              </a:rPr>
              <a:t>П</a:t>
            </a:r>
            <a:r>
              <a:rPr lang="en-US" sz="1600">
                <a:latin typeface="Times New Roman" panose="02020603050405020304" pitchFamily="18" charset="0"/>
                <a:cs typeface="Times New Roman" panose="02020603050405020304" pitchFamily="18" charset="0"/>
              </a:rPr>
              <a:t>редставьте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что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мы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тянем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каждую</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точку</a:t>
            </a:r>
            <a:r>
              <a:rPr lang="en-US" sz="1600" dirty="0">
                <a:latin typeface="Times New Roman" panose="02020603050405020304" pitchFamily="18" charset="0"/>
                <a:cs typeface="Times New Roman" panose="02020603050405020304" pitchFamily="18" charset="0"/>
              </a:rPr>
              <a:t> в </a:t>
            </a:r>
            <a:r>
              <a:rPr lang="en-US" sz="1600" dirty="0" err="1">
                <a:latin typeface="Times New Roman" panose="02020603050405020304" pitchFamily="18" charset="0"/>
                <a:cs typeface="Times New Roman" panose="02020603050405020304" pitchFamily="18" charset="0"/>
              </a:rPr>
              <a:t>направлении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заданном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этапе</a:t>
            </a:r>
            <a:r>
              <a:rPr lang="en-US"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dirty="0" err="1">
                <a:latin typeface="Times New Roman" panose="02020603050405020304" pitchFamily="18" charset="0"/>
                <a:cs typeface="Times New Roman" panose="02020603050405020304" pitchFamily="18" charset="0"/>
              </a:rPr>
              <a:t>Вытянем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немного</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все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точки</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согласно</a:t>
            </a:r>
            <a:r>
              <a:rPr lang="en-US" sz="1600"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600" dirty="0" err="1">
                <a:latin typeface="Times New Roman" panose="02020603050405020304" pitchFamily="18" charset="0"/>
                <a:cs typeface="Times New Roman" panose="02020603050405020304" pitchFamily="18" charset="0"/>
              </a:rPr>
              <a:t>Повторяем</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пока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вся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траектория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будет</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находиться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вне</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коллизий</a:t>
            </a:r>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23176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3048000" cy="6858000"/>
          </a:xfrm>
          <a:prstGeom prst="rect">
            <a:avLst/>
          </a:prstGeom>
        </p:spPr>
      </p:pic>
      <p:sp>
        <p:nvSpPr>
          <p:cNvPr id="3" name="Text 0"/>
          <p:cNvSpPr/>
          <p:nvPr/>
        </p:nvSpPr>
        <p:spPr>
          <a:xfrm>
            <a:off x="661492" y="882155"/>
            <a:ext cx="5423297"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Учет динамики объекта</a:t>
            </a:r>
            <a:endParaRPr lang="en-US" sz="3708"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61492" y="1756271"/>
            <a:ext cx="472480" cy="472480"/>
          </a:xfrm>
          <a:prstGeom prst="rect">
            <a:avLst/>
          </a:prstGeom>
        </p:spPr>
      </p:pic>
      <p:sp>
        <p:nvSpPr>
          <p:cNvPr id="5" name="Text 1"/>
          <p:cNvSpPr/>
          <p:nvPr/>
        </p:nvSpPr>
        <p:spPr>
          <a:xfrm>
            <a:off x="661492" y="2417763"/>
            <a:ext cx="3255665"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Динамические ограничения</a:t>
            </a:r>
            <a:endParaRPr lang="en-US" sz="1833" dirty="0">
              <a:latin typeface="Times New Roman" panose="02020603050405020304" pitchFamily="18" charset="0"/>
              <a:cs typeface="Times New Roman" panose="02020603050405020304" pitchFamily="18" charset="0"/>
            </a:endParaRPr>
          </a:p>
        </p:txBody>
      </p:sp>
      <p:sp>
        <p:nvSpPr>
          <p:cNvPr id="6" name="Text 2"/>
          <p:cNvSpPr/>
          <p:nvPr/>
        </p:nvSpPr>
        <p:spPr>
          <a:xfrm>
            <a:off x="661492" y="2826444"/>
            <a:ext cx="3768725"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Учет физических характеристик объекта при планировании движения.</a:t>
            </a:r>
            <a:endParaRPr lang="en-US" sz="1458"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4713684" y="1756271"/>
            <a:ext cx="472480" cy="472480"/>
          </a:xfrm>
          <a:prstGeom prst="rect">
            <a:avLst/>
          </a:prstGeom>
        </p:spPr>
      </p:pic>
      <p:sp>
        <p:nvSpPr>
          <p:cNvPr id="8" name="Text 3"/>
          <p:cNvSpPr/>
          <p:nvPr/>
        </p:nvSpPr>
        <p:spPr>
          <a:xfrm>
            <a:off x="4713684" y="2417763"/>
            <a:ext cx="2525713"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Внешние воздействия</a:t>
            </a:r>
            <a:endParaRPr lang="en-US" sz="1833" dirty="0">
              <a:latin typeface="Times New Roman" panose="02020603050405020304" pitchFamily="18" charset="0"/>
              <a:cs typeface="Times New Roman" panose="02020603050405020304" pitchFamily="18" charset="0"/>
            </a:endParaRPr>
          </a:p>
        </p:txBody>
      </p:sp>
      <p:sp>
        <p:nvSpPr>
          <p:cNvPr id="9" name="Text 4"/>
          <p:cNvSpPr/>
          <p:nvPr/>
        </p:nvSpPr>
        <p:spPr>
          <a:xfrm>
            <a:off x="4713685" y="2826444"/>
            <a:ext cx="3768824"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Рассмотрение влияния внешних факторов на движение объекта.</a:t>
            </a:r>
            <a:endParaRPr lang="en-US" sz="1458"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61492" y="3998318"/>
            <a:ext cx="472480" cy="472480"/>
          </a:xfrm>
          <a:prstGeom prst="rect">
            <a:avLst/>
          </a:prstGeom>
        </p:spPr>
      </p:pic>
      <p:sp>
        <p:nvSpPr>
          <p:cNvPr id="11" name="Text 5"/>
          <p:cNvSpPr/>
          <p:nvPr/>
        </p:nvSpPr>
        <p:spPr>
          <a:xfrm>
            <a:off x="661492" y="4659808"/>
            <a:ext cx="3469183"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Кинематические ограничения</a:t>
            </a:r>
            <a:endParaRPr lang="en-US" sz="1833" dirty="0">
              <a:latin typeface="Times New Roman" panose="02020603050405020304" pitchFamily="18" charset="0"/>
              <a:cs typeface="Times New Roman" panose="02020603050405020304" pitchFamily="18" charset="0"/>
            </a:endParaRPr>
          </a:p>
        </p:txBody>
      </p:sp>
      <p:sp>
        <p:nvSpPr>
          <p:cNvPr id="12" name="Text 6"/>
          <p:cNvSpPr/>
          <p:nvPr/>
        </p:nvSpPr>
        <p:spPr>
          <a:xfrm>
            <a:off x="661492" y="5068491"/>
            <a:ext cx="3768725"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Учет ограничений на движение, связанных с конфигурацией объекта.</a:t>
            </a:r>
            <a:endParaRPr lang="en-US" sz="1458"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6"/>
          <a:stretch>
            <a:fillRect/>
          </a:stretch>
        </p:blipFill>
        <p:spPr>
          <a:xfrm>
            <a:off x="4713684" y="3998318"/>
            <a:ext cx="472480" cy="472480"/>
          </a:xfrm>
          <a:prstGeom prst="rect">
            <a:avLst/>
          </a:prstGeom>
        </p:spPr>
      </p:pic>
      <p:sp>
        <p:nvSpPr>
          <p:cNvPr id="14" name="Text 7"/>
          <p:cNvSpPr/>
          <p:nvPr/>
        </p:nvSpPr>
        <p:spPr>
          <a:xfrm>
            <a:off x="4713685" y="4659808"/>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Адаптивность</a:t>
            </a:r>
            <a:endParaRPr lang="en-US" sz="1833" dirty="0">
              <a:latin typeface="Times New Roman" panose="02020603050405020304" pitchFamily="18" charset="0"/>
              <a:cs typeface="Times New Roman" panose="02020603050405020304" pitchFamily="18" charset="0"/>
            </a:endParaRPr>
          </a:p>
        </p:txBody>
      </p:sp>
      <p:sp>
        <p:nvSpPr>
          <p:cNvPr id="15" name="Text 8"/>
          <p:cNvSpPr/>
          <p:nvPr/>
        </p:nvSpPr>
        <p:spPr>
          <a:xfrm>
            <a:off x="4713685" y="5068491"/>
            <a:ext cx="3768824" cy="907257"/>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Способность системы адаптироваться к изменяющимся условиям окружающей среды.</a:t>
            </a:r>
            <a:endParaRPr lang="en-US" sz="145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4733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7574" y="711200"/>
            <a:ext cx="7650787" cy="5863926"/>
          </a:xfrm>
        </p:spPr>
      </p:pic>
      <p:sp>
        <p:nvSpPr>
          <p:cNvPr id="5" name="Заголовок 1"/>
          <p:cNvSpPr>
            <a:spLocks noGrp="1"/>
          </p:cNvSpPr>
          <p:nvPr>
            <p:ph type="title"/>
          </p:nvPr>
        </p:nvSpPr>
        <p:spPr>
          <a:xfrm>
            <a:off x="330200" y="226579"/>
            <a:ext cx="9635836" cy="660111"/>
          </a:xfrm>
        </p:spPr>
        <p:txBody>
          <a:bodyPr>
            <a:normAutofit/>
          </a:bodyPr>
          <a:lstStyle/>
          <a:p>
            <a:r>
              <a:rPr lang="ru-RU" sz="3300" b="1" dirty="0">
                <a:latin typeface="Times New Roman" panose="02020603050405020304" pitchFamily="18" charset="0"/>
                <a:cs typeface="Times New Roman" panose="02020603050405020304" pitchFamily="18" charset="0"/>
              </a:rPr>
              <a:t>Если система не голономная</a:t>
            </a:r>
            <a:endParaRPr lang="en-US" sz="3300" b="1"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487218" y="3096599"/>
            <a:ext cx="3521364"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https://www.user.tu-berlin.de/mtoussai/teaching/14-Robotics/04-pathPlanning.pdf</a:t>
            </a:r>
          </a:p>
        </p:txBody>
      </p:sp>
    </p:spTree>
    <p:extLst>
      <p:ext uri="{BB962C8B-B14F-4D97-AF65-F5344CB8AC3E}">
        <p14:creationId xmlns:p14="http://schemas.microsoft.com/office/powerpoint/2010/main" val="91377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187946"/>
            <a:ext cx="6297018" cy="2445544"/>
          </a:xfrm>
          <a:prstGeom prst="rect">
            <a:avLst/>
          </a:prstGeom>
          <a:noFill/>
          <a:ln/>
        </p:spPr>
        <p:txBody>
          <a:bodyPr wrap="square" lIns="0" tIns="0" rIns="0" bIns="0" rtlCol="0" anchor="t"/>
          <a:lstStyle/>
          <a:p>
            <a:pPr>
              <a:lnSpc>
                <a:spcPts val="6416"/>
              </a:lnSpc>
            </a:pPr>
            <a:r>
              <a:rPr lang="ru-RU" sz="5125" b="1" kern="0" spc="-154" dirty="0">
                <a:solidFill>
                  <a:srgbClr val="000000"/>
                </a:solidFill>
                <a:latin typeface="Times New Roman" panose="02020603050405020304" pitchFamily="18" charset="0"/>
                <a:ea typeface="Inter Bold" pitchFamily="34" charset="-122"/>
                <a:cs typeface="Times New Roman" panose="02020603050405020304" pitchFamily="18" charset="0"/>
              </a:rPr>
              <a:t>Повышаем требования</a:t>
            </a:r>
            <a:endParaRPr lang="en-US" sz="5125" dirty="0">
              <a:latin typeface="Times New Roman" panose="02020603050405020304" pitchFamily="18" charset="0"/>
              <a:cs typeface="Times New Roman" panose="02020603050405020304" pitchFamily="18" charset="0"/>
            </a:endParaRPr>
          </a:p>
        </p:txBody>
      </p:sp>
      <p:sp>
        <p:nvSpPr>
          <p:cNvPr id="4" name="Text 1"/>
          <p:cNvSpPr/>
          <p:nvPr/>
        </p:nvSpPr>
        <p:spPr>
          <a:xfrm>
            <a:off x="661492" y="3916958"/>
            <a:ext cx="6297018" cy="1209675"/>
          </a:xfrm>
          <a:prstGeom prst="rect">
            <a:avLst/>
          </a:prstGeom>
          <a:noFill/>
          <a:ln/>
        </p:spPr>
        <p:txBody>
          <a:bodyPr wrap="square" lIns="0" tIns="0" rIns="0" bIns="0" rtlCol="0" anchor="t"/>
          <a:lstStyle/>
          <a:p>
            <a:pPr algn="just">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Когнитивная архитектура - это система, способная понимать естественный язык, осознавать свое окружение и возможности. </a:t>
            </a:r>
            <a:r>
              <a:rPr lang="ru-RU" sz="1600" kern="0" spc="-30">
                <a:solidFill>
                  <a:srgbClr val="272525"/>
                </a:solidFill>
                <a:latin typeface="Times New Roman" panose="02020603050405020304" pitchFamily="18" charset="0"/>
                <a:ea typeface="Inter" pitchFamily="34" charset="-122"/>
                <a:cs typeface="Times New Roman" panose="02020603050405020304" pitchFamily="18" charset="0"/>
              </a:rPr>
              <a:t>Синтезировать план по достижению целей и сами цели. </a:t>
            </a:r>
            <a:r>
              <a:rPr lang="en-US" sz="1600" kern="0" spc="-30">
                <a:solidFill>
                  <a:srgbClr val="272525"/>
                </a:solidFill>
                <a:latin typeface="Times New Roman" panose="02020603050405020304" pitchFamily="18" charset="0"/>
                <a:ea typeface="Inter" pitchFamily="34" charset="-122"/>
                <a:cs typeface="Times New Roman" panose="02020603050405020304" pitchFamily="18" charset="0"/>
              </a:rPr>
              <a:t>Она </a:t>
            </a: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может учиться и адаптироваться. Существуют различные картины мира, влияющие на восприятие и поведение.</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497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2550" y="434876"/>
            <a:ext cx="7044829" cy="493316"/>
          </a:xfrm>
          <a:prstGeom prst="rect">
            <a:avLst/>
          </a:prstGeom>
          <a:noFill/>
          <a:ln/>
        </p:spPr>
        <p:txBody>
          <a:bodyPr wrap="none" lIns="0" tIns="0" rIns="0" bIns="0" rtlCol="0" anchor="t"/>
          <a:lstStyle/>
          <a:p>
            <a:pPr>
              <a:lnSpc>
                <a:spcPts val="3875"/>
              </a:lnSpc>
            </a:pPr>
            <a:r>
              <a:rPr lang="en-US" sz="3083" b="1" kern="0" spc="-93" dirty="0">
                <a:solidFill>
                  <a:srgbClr val="000000"/>
                </a:solidFill>
                <a:latin typeface="Times New Roman" panose="02020603050405020304" pitchFamily="18" charset="0"/>
                <a:ea typeface="Inter Bold" pitchFamily="34" charset="-122"/>
                <a:cs typeface="Times New Roman" panose="02020603050405020304" pitchFamily="18" charset="0"/>
              </a:rPr>
              <a:t>Пять степеней ИИ по Сэму Альтману</a:t>
            </a:r>
            <a:endParaRPr lang="en-US" sz="3083" dirty="0">
              <a:latin typeface="Times New Roman" panose="02020603050405020304" pitchFamily="18" charset="0"/>
              <a:cs typeface="Times New Roman" panose="02020603050405020304" pitchFamily="18" charset="0"/>
            </a:endParaRPr>
          </a:p>
        </p:txBody>
      </p:sp>
      <p:sp>
        <p:nvSpPr>
          <p:cNvPr id="3" name="Shape 1"/>
          <p:cNvSpPr/>
          <p:nvPr/>
        </p:nvSpPr>
        <p:spPr>
          <a:xfrm>
            <a:off x="779760" y="1243906"/>
            <a:ext cx="19050" cy="5179119"/>
          </a:xfrm>
          <a:prstGeom prst="roundRect">
            <a:avLst>
              <a:gd name="adj" fmla="val 348092"/>
            </a:avLst>
          </a:prstGeom>
          <a:solidFill>
            <a:srgbClr val="C0C1D7"/>
          </a:solidFill>
          <a:ln/>
        </p:spPr>
        <p:txBody>
          <a:bodyPr/>
          <a:lstStyle/>
          <a:p>
            <a:endParaRPr lang="fr-FR"/>
          </a:p>
        </p:txBody>
      </p:sp>
      <p:sp>
        <p:nvSpPr>
          <p:cNvPr id="4" name="Shape 2"/>
          <p:cNvSpPr/>
          <p:nvPr/>
        </p:nvSpPr>
        <p:spPr>
          <a:xfrm>
            <a:off x="947837" y="1589583"/>
            <a:ext cx="552549" cy="19050"/>
          </a:xfrm>
          <a:prstGeom prst="roundRect">
            <a:avLst>
              <a:gd name="adj" fmla="val 348092"/>
            </a:avLst>
          </a:prstGeom>
          <a:solidFill>
            <a:srgbClr val="C0C1D7"/>
          </a:solidFill>
          <a:ln/>
        </p:spPr>
        <p:txBody>
          <a:bodyPr/>
          <a:lstStyle/>
          <a:p>
            <a:endParaRPr lang="fr-FR"/>
          </a:p>
        </p:txBody>
      </p:sp>
      <p:sp>
        <p:nvSpPr>
          <p:cNvPr id="5" name="Shape 3"/>
          <p:cNvSpPr/>
          <p:nvPr/>
        </p:nvSpPr>
        <p:spPr>
          <a:xfrm>
            <a:off x="611684" y="1421507"/>
            <a:ext cx="355203" cy="355203"/>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6" name="Text 4"/>
          <p:cNvSpPr/>
          <p:nvPr/>
        </p:nvSpPr>
        <p:spPr>
          <a:xfrm>
            <a:off x="741759" y="1480642"/>
            <a:ext cx="95052" cy="236835"/>
          </a:xfrm>
          <a:prstGeom prst="rect">
            <a:avLst/>
          </a:prstGeom>
          <a:noFill/>
          <a:ln/>
        </p:spPr>
        <p:txBody>
          <a:bodyPr wrap="none" lIns="0" tIns="0" rIns="0" bIns="0" rtlCol="0" anchor="t"/>
          <a:lstStyle/>
          <a:p>
            <a:pPr algn="ctr">
              <a:lnSpc>
                <a:spcPts val="1833"/>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1657648" y="1401763"/>
            <a:ext cx="1973560" cy="246658"/>
          </a:xfrm>
          <a:prstGeom prst="rect">
            <a:avLst/>
          </a:prstGeom>
          <a:noFill/>
          <a:ln/>
        </p:spPr>
        <p:txBody>
          <a:bodyPr wrap="none" lIns="0" tIns="0" rIns="0" bIns="0" rtlCol="0" anchor="t"/>
          <a:lstStyle/>
          <a:p>
            <a:pPr>
              <a:lnSpc>
                <a:spcPts val="1917"/>
              </a:lnSpc>
            </a:pPr>
            <a:r>
              <a:rPr lang="en-US" b="1" kern="0" spc="-47" dirty="0">
                <a:solidFill>
                  <a:srgbClr val="272525"/>
                </a:solidFill>
                <a:latin typeface="Times New Roman" panose="02020603050405020304" pitchFamily="18" charset="0"/>
                <a:ea typeface="Inter Bold" pitchFamily="34" charset="-122"/>
                <a:cs typeface="Times New Roman" panose="02020603050405020304" pitchFamily="18" charset="0"/>
              </a:rPr>
              <a:t>Чат-боты</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1657648" y="1743075"/>
            <a:ext cx="9981803" cy="252512"/>
          </a:xfrm>
          <a:prstGeom prst="rect">
            <a:avLst/>
          </a:prstGeom>
          <a:noFill/>
          <a:ln/>
        </p:spPr>
        <p:txBody>
          <a:bodyPr wrap="none" lIns="0" tIns="0" rIns="0" bIns="0" rtlCol="0" anchor="t"/>
          <a:lstStyle/>
          <a:p>
            <a:pPr>
              <a:lnSpc>
                <a:spcPts val="1958"/>
              </a:lnSpc>
            </a:pPr>
            <a:r>
              <a:rPr lang="en-US" sz="1600" kern="0" spc="-25" dirty="0">
                <a:solidFill>
                  <a:srgbClr val="272525"/>
                </a:solidFill>
                <a:latin typeface="Times New Roman" panose="02020603050405020304" pitchFamily="18" charset="0"/>
                <a:ea typeface="Inter" pitchFamily="34" charset="-122"/>
                <a:cs typeface="Times New Roman" panose="02020603050405020304" pitchFamily="18" charset="0"/>
              </a:rPr>
              <a:t>Базовый уровень ИИ, способный вести диалог с пользователем.</a:t>
            </a:r>
            <a:endParaRPr lang="en-US" sz="1600" dirty="0">
              <a:latin typeface="Times New Roman" panose="02020603050405020304" pitchFamily="18" charset="0"/>
              <a:cs typeface="Times New Roman" panose="02020603050405020304" pitchFamily="18" charset="0"/>
            </a:endParaRPr>
          </a:p>
        </p:txBody>
      </p:sp>
      <p:sp>
        <p:nvSpPr>
          <p:cNvPr id="9" name="Shape 7"/>
          <p:cNvSpPr/>
          <p:nvPr/>
        </p:nvSpPr>
        <p:spPr>
          <a:xfrm>
            <a:off x="947837" y="2656979"/>
            <a:ext cx="552549" cy="19050"/>
          </a:xfrm>
          <a:prstGeom prst="roundRect">
            <a:avLst>
              <a:gd name="adj" fmla="val 348092"/>
            </a:avLst>
          </a:prstGeom>
          <a:solidFill>
            <a:srgbClr val="C0C1D7"/>
          </a:solidFill>
          <a:ln/>
        </p:spPr>
        <p:txBody>
          <a:bodyPr/>
          <a:lstStyle/>
          <a:p>
            <a:endParaRPr lang="fr-FR"/>
          </a:p>
        </p:txBody>
      </p:sp>
      <p:sp>
        <p:nvSpPr>
          <p:cNvPr id="10" name="Shape 8"/>
          <p:cNvSpPr/>
          <p:nvPr/>
        </p:nvSpPr>
        <p:spPr>
          <a:xfrm>
            <a:off x="611684" y="2488903"/>
            <a:ext cx="355203" cy="355203"/>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1" name="Text 9"/>
          <p:cNvSpPr/>
          <p:nvPr/>
        </p:nvSpPr>
        <p:spPr>
          <a:xfrm>
            <a:off x="718245" y="2548037"/>
            <a:ext cx="142081" cy="236835"/>
          </a:xfrm>
          <a:prstGeom prst="rect">
            <a:avLst/>
          </a:prstGeom>
          <a:noFill/>
          <a:ln/>
        </p:spPr>
        <p:txBody>
          <a:bodyPr wrap="none" lIns="0" tIns="0" rIns="0" bIns="0" rtlCol="0" anchor="t"/>
          <a:lstStyle/>
          <a:p>
            <a:pPr algn="ctr">
              <a:lnSpc>
                <a:spcPts val="1833"/>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1657648" y="2469158"/>
            <a:ext cx="1973560" cy="246658"/>
          </a:xfrm>
          <a:prstGeom prst="rect">
            <a:avLst/>
          </a:prstGeom>
          <a:noFill/>
          <a:ln/>
        </p:spPr>
        <p:txBody>
          <a:bodyPr wrap="none" lIns="0" tIns="0" rIns="0" bIns="0" rtlCol="0" anchor="t"/>
          <a:lstStyle/>
          <a:p>
            <a:pPr>
              <a:lnSpc>
                <a:spcPts val="1917"/>
              </a:lnSpc>
            </a:pPr>
            <a:r>
              <a:rPr lang="en-US" b="1" kern="0" spc="-47" dirty="0">
                <a:solidFill>
                  <a:srgbClr val="272525"/>
                </a:solidFill>
                <a:latin typeface="Times New Roman" panose="02020603050405020304" pitchFamily="18" charset="0"/>
                <a:ea typeface="Inter Bold" pitchFamily="34" charset="-122"/>
                <a:cs typeface="Times New Roman" panose="02020603050405020304" pitchFamily="18" charset="0"/>
              </a:rPr>
              <a:t>Рассуждающий ИИ</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1657648" y="2810470"/>
            <a:ext cx="9981803" cy="252512"/>
          </a:xfrm>
          <a:prstGeom prst="rect">
            <a:avLst/>
          </a:prstGeom>
          <a:noFill/>
          <a:ln/>
        </p:spPr>
        <p:txBody>
          <a:bodyPr wrap="none" lIns="0" tIns="0" rIns="0" bIns="0" rtlCol="0" anchor="t"/>
          <a:lstStyle/>
          <a:p>
            <a:pPr>
              <a:lnSpc>
                <a:spcPts val="1958"/>
              </a:lnSpc>
            </a:pPr>
            <a:r>
              <a:rPr lang="en-US" sz="1600" kern="0" spc="-25" dirty="0">
                <a:solidFill>
                  <a:srgbClr val="272525"/>
                </a:solidFill>
                <a:latin typeface="Times New Roman" panose="02020603050405020304" pitchFamily="18" charset="0"/>
                <a:ea typeface="Inter" pitchFamily="34" charset="-122"/>
                <a:cs typeface="Times New Roman" panose="02020603050405020304" pitchFamily="18" charset="0"/>
              </a:rPr>
              <a:t>Более продвинутый уровень, представленный O1 OpenAI.</a:t>
            </a:r>
            <a:endParaRPr lang="en-US" sz="1600" dirty="0">
              <a:latin typeface="Times New Roman" panose="02020603050405020304" pitchFamily="18" charset="0"/>
              <a:cs typeface="Times New Roman" panose="02020603050405020304" pitchFamily="18" charset="0"/>
            </a:endParaRPr>
          </a:p>
        </p:txBody>
      </p:sp>
      <p:sp>
        <p:nvSpPr>
          <p:cNvPr id="14" name="Shape 12"/>
          <p:cNvSpPr/>
          <p:nvPr/>
        </p:nvSpPr>
        <p:spPr>
          <a:xfrm>
            <a:off x="947837" y="3724374"/>
            <a:ext cx="552549" cy="19050"/>
          </a:xfrm>
          <a:prstGeom prst="roundRect">
            <a:avLst>
              <a:gd name="adj" fmla="val 348092"/>
            </a:avLst>
          </a:prstGeom>
          <a:solidFill>
            <a:srgbClr val="C0C1D7"/>
          </a:solidFill>
          <a:ln/>
        </p:spPr>
        <p:txBody>
          <a:bodyPr/>
          <a:lstStyle/>
          <a:p>
            <a:endParaRPr lang="fr-FR"/>
          </a:p>
        </p:txBody>
      </p:sp>
      <p:sp>
        <p:nvSpPr>
          <p:cNvPr id="15" name="Shape 13"/>
          <p:cNvSpPr/>
          <p:nvPr/>
        </p:nvSpPr>
        <p:spPr>
          <a:xfrm>
            <a:off x="611684" y="3556298"/>
            <a:ext cx="355203" cy="355203"/>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6" name="Text 14"/>
          <p:cNvSpPr/>
          <p:nvPr/>
        </p:nvSpPr>
        <p:spPr>
          <a:xfrm>
            <a:off x="716359" y="3615432"/>
            <a:ext cx="145753" cy="236835"/>
          </a:xfrm>
          <a:prstGeom prst="rect">
            <a:avLst/>
          </a:prstGeom>
          <a:noFill/>
          <a:ln/>
        </p:spPr>
        <p:txBody>
          <a:bodyPr wrap="none" lIns="0" tIns="0" rIns="0" bIns="0" rtlCol="0" anchor="t"/>
          <a:lstStyle/>
          <a:p>
            <a:pPr algn="ctr">
              <a:lnSpc>
                <a:spcPts val="1833"/>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7" name="Text 15"/>
          <p:cNvSpPr/>
          <p:nvPr/>
        </p:nvSpPr>
        <p:spPr>
          <a:xfrm>
            <a:off x="1657648" y="3536554"/>
            <a:ext cx="3168154" cy="246658"/>
          </a:xfrm>
          <a:prstGeom prst="rect">
            <a:avLst/>
          </a:prstGeom>
          <a:noFill/>
          <a:ln/>
        </p:spPr>
        <p:txBody>
          <a:bodyPr wrap="none" lIns="0" tIns="0" rIns="0" bIns="0" rtlCol="0" anchor="t"/>
          <a:lstStyle/>
          <a:p>
            <a:pPr>
              <a:lnSpc>
                <a:spcPts val="1917"/>
              </a:lnSpc>
            </a:pPr>
            <a:r>
              <a:rPr lang="en-US" b="1" kern="0" spc="-47" dirty="0">
                <a:solidFill>
                  <a:srgbClr val="272525"/>
                </a:solidFill>
                <a:latin typeface="Times New Roman" panose="02020603050405020304" pitchFamily="18" charset="0"/>
                <a:ea typeface="Inter Bold" pitchFamily="34" charset="-122"/>
                <a:cs typeface="Times New Roman" panose="02020603050405020304" pitchFamily="18" charset="0"/>
              </a:rPr>
              <a:t>ИИ-агенты без запроса сценария</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1657648" y="3877866"/>
            <a:ext cx="9981803" cy="252512"/>
          </a:xfrm>
          <a:prstGeom prst="rect">
            <a:avLst/>
          </a:prstGeom>
          <a:noFill/>
          <a:ln/>
        </p:spPr>
        <p:txBody>
          <a:bodyPr wrap="none" lIns="0" tIns="0" rIns="0" bIns="0" rtlCol="0" anchor="t"/>
          <a:lstStyle/>
          <a:p>
            <a:pPr>
              <a:lnSpc>
                <a:spcPts val="1958"/>
              </a:lnSpc>
            </a:pPr>
            <a:r>
              <a:rPr lang="en-US" sz="1600" kern="0" spc="-25" dirty="0">
                <a:solidFill>
                  <a:srgbClr val="272525"/>
                </a:solidFill>
                <a:latin typeface="Times New Roman" panose="02020603050405020304" pitchFamily="18" charset="0"/>
                <a:ea typeface="Inter" pitchFamily="34" charset="-122"/>
                <a:cs typeface="Times New Roman" panose="02020603050405020304" pitchFamily="18" charset="0"/>
              </a:rPr>
              <a:t>Самостоятельно действующие системы ИИ.</a:t>
            </a:r>
            <a:r>
              <a:rPr lang="ru-RU" sz="1600" kern="0" spc="-25" dirty="0">
                <a:solidFill>
                  <a:srgbClr val="272525"/>
                </a:solidFill>
                <a:latin typeface="Times New Roman" panose="02020603050405020304" pitchFamily="18" charset="0"/>
                <a:ea typeface="Inter" pitchFamily="34" charset="-122"/>
                <a:cs typeface="Times New Roman" panose="02020603050405020304" pitchFamily="18" charset="0"/>
              </a:rPr>
              <a:t> </a:t>
            </a:r>
          </a:p>
        </p:txBody>
      </p:sp>
      <p:sp>
        <p:nvSpPr>
          <p:cNvPr id="19" name="Shape 17"/>
          <p:cNvSpPr/>
          <p:nvPr/>
        </p:nvSpPr>
        <p:spPr>
          <a:xfrm>
            <a:off x="947837" y="4791769"/>
            <a:ext cx="552549" cy="19050"/>
          </a:xfrm>
          <a:prstGeom prst="roundRect">
            <a:avLst>
              <a:gd name="adj" fmla="val 348092"/>
            </a:avLst>
          </a:prstGeom>
          <a:solidFill>
            <a:srgbClr val="C0C1D7"/>
          </a:solidFill>
          <a:ln/>
        </p:spPr>
        <p:txBody>
          <a:bodyPr/>
          <a:lstStyle/>
          <a:p>
            <a:endParaRPr lang="fr-FR"/>
          </a:p>
        </p:txBody>
      </p:sp>
      <p:sp>
        <p:nvSpPr>
          <p:cNvPr id="20" name="Shape 18"/>
          <p:cNvSpPr/>
          <p:nvPr/>
        </p:nvSpPr>
        <p:spPr>
          <a:xfrm>
            <a:off x="611684" y="4623694"/>
            <a:ext cx="355203" cy="355203"/>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21" name="Text 19"/>
          <p:cNvSpPr/>
          <p:nvPr/>
        </p:nvSpPr>
        <p:spPr>
          <a:xfrm>
            <a:off x="712788" y="4682828"/>
            <a:ext cx="152995" cy="236835"/>
          </a:xfrm>
          <a:prstGeom prst="rect">
            <a:avLst/>
          </a:prstGeom>
          <a:noFill/>
          <a:ln/>
        </p:spPr>
        <p:txBody>
          <a:bodyPr wrap="none" lIns="0" tIns="0" rIns="0" bIns="0" rtlCol="0" anchor="t"/>
          <a:lstStyle/>
          <a:p>
            <a:pPr algn="ctr">
              <a:lnSpc>
                <a:spcPts val="1833"/>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22" name="Text 20"/>
          <p:cNvSpPr/>
          <p:nvPr/>
        </p:nvSpPr>
        <p:spPr>
          <a:xfrm>
            <a:off x="1657648" y="4603949"/>
            <a:ext cx="1973560" cy="246658"/>
          </a:xfrm>
          <a:prstGeom prst="rect">
            <a:avLst/>
          </a:prstGeom>
          <a:noFill/>
          <a:ln/>
        </p:spPr>
        <p:txBody>
          <a:bodyPr wrap="none" lIns="0" tIns="0" rIns="0" bIns="0" rtlCol="0" anchor="t"/>
          <a:lstStyle/>
          <a:p>
            <a:pPr>
              <a:lnSpc>
                <a:spcPts val="1917"/>
              </a:lnSpc>
            </a:pPr>
            <a:r>
              <a:rPr lang="en-US" b="1" kern="0" spc="-47" dirty="0">
                <a:solidFill>
                  <a:srgbClr val="272525"/>
                </a:solidFill>
                <a:latin typeface="Times New Roman" panose="02020603050405020304" pitchFamily="18" charset="0"/>
                <a:ea typeface="Inter Bold" pitchFamily="34" charset="-122"/>
                <a:cs typeface="Times New Roman" panose="02020603050405020304" pitchFamily="18" charset="0"/>
              </a:rPr>
              <a:t>Новаторы</a:t>
            </a:r>
            <a:endParaRPr lang="en-US" dirty="0">
              <a:latin typeface="Times New Roman" panose="02020603050405020304" pitchFamily="18" charset="0"/>
              <a:cs typeface="Times New Roman" panose="02020603050405020304" pitchFamily="18" charset="0"/>
            </a:endParaRPr>
          </a:p>
        </p:txBody>
      </p:sp>
      <p:sp>
        <p:nvSpPr>
          <p:cNvPr id="23" name="Text 21"/>
          <p:cNvSpPr/>
          <p:nvPr/>
        </p:nvSpPr>
        <p:spPr>
          <a:xfrm>
            <a:off x="1657648" y="4945261"/>
            <a:ext cx="9981803" cy="252512"/>
          </a:xfrm>
          <a:prstGeom prst="rect">
            <a:avLst/>
          </a:prstGeom>
          <a:noFill/>
          <a:ln/>
        </p:spPr>
        <p:txBody>
          <a:bodyPr wrap="none" lIns="0" tIns="0" rIns="0" bIns="0" rtlCol="0" anchor="t"/>
          <a:lstStyle/>
          <a:p>
            <a:pPr>
              <a:lnSpc>
                <a:spcPts val="1958"/>
              </a:lnSpc>
            </a:pPr>
            <a:r>
              <a:rPr lang="en-US" sz="1600" kern="0" spc="-25" dirty="0">
                <a:solidFill>
                  <a:srgbClr val="272525"/>
                </a:solidFill>
                <a:latin typeface="Times New Roman" panose="02020603050405020304" pitchFamily="18" charset="0"/>
                <a:ea typeface="Inter" pitchFamily="34" charset="-122"/>
                <a:cs typeface="Times New Roman" panose="02020603050405020304" pitchFamily="18" charset="0"/>
              </a:rPr>
              <a:t>ИИ, способный создавать новые </a:t>
            </a:r>
            <a:r>
              <a:rPr lang="en-US" sz="1600" kern="0" spc="-25" dirty="0" err="1">
                <a:solidFill>
                  <a:srgbClr val="272525"/>
                </a:solidFill>
                <a:latin typeface="Times New Roman" panose="02020603050405020304" pitchFamily="18" charset="0"/>
                <a:ea typeface="Inter" pitchFamily="34" charset="-122"/>
                <a:cs typeface="Times New Roman" panose="02020603050405020304" pitchFamily="18" charset="0"/>
              </a:rPr>
              <a:t>знания</a:t>
            </a:r>
            <a:r>
              <a:rPr lang="en-US" sz="1600" kern="0" spc="-25"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ru-RU" sz="1600" kern="0" spc="-25" dirty="0">
              <a:solidFill>
                <a:srgbClr val="272525"/>
              </a:solidFill>
              <a:latin typeface="Times New Roman" panose="02020603050405020304" pitchFamily="18" charset="0"/>
              <a:ea typeface="Inter" pitchFamily="34" charset="-122"/>
              <a:cs typeface="Times New Roman" panose="02020603050405020304" pitchFamily="18" charset="0"/>
            </a:endParaRPr>
          </a:p>
          <a:p>
            <a:pPr>
              <a:lnSpc>
                <a:spcPts val="1958"/>
              </a:lnSpc>
            </a:pPr>
            <a:r>
              <a:rPr lang="ru-RU" sz="1600" kern="0" spc="-25" dirty="0">
                <a:solidFill>
                  <a:srgbClr val="272525"/>
                </a:solidFill>
                <a:latin typeface="Times New Roman" panose="02020603050405020304" pitchFamily="18" charset="0"/>
                <a:ea typeface="Inter" pitchFamily="34" charset="-122"/>
                <a:cs typeface="Times New Roman" panose="02020603050405020304" pitchFamily="18" charset="0"/>
              </a:rPr>
              <a:t>Пример: </a:t>
            </a:r>
            <a:r>
              <a:rPr lang="en-US" sz="1600" kern="0" spc="-25" dirty="0">
                <a:solidFill>
                  <a:srgbClr val="272525"/>
                </a:solidFill>
                <a:latin typeface="Times New Roman" panose="02020603050405020304" pitchFamily="18" charset="0"/>
                <a:ea typeface="Inter" pitchFamily="34" charset="-122"/>
                <a:cs typeface="Times New Roman" panose="02020603050405020304" pitchFamily="18" charset="0"/>
              </a:rPr>
              <a:t>https://www.sciencedirect.com/science/article/pii/S0004370224001735</a:t>
            </a:r>
            <a:endParaRPr lang="en-US" sz="1600" dirty="0">
              <a:latin typeface="Times New Roman" panose="02020603050405020304" pitchFamily="18" charset="0"/>
              <a:cs typeface="Times New Roman" panose="02020603050405020304" pitchFamily="18" charset="0"/>
            </a:endParaRPr>
          </a:p>
          <a:p>
            <a:pPr>
              <a:lnSpc>
                <a:spcPts val="1958"/>
              </a:lnSpc>
            </a:pPr>
            <a:endParaRPr lang="en-US" sz="1600" dirty="0">
              <a:latin typeface="Times New Roman" panose="02020603050405020304" pitchFamily="18" charset="0"/>
              <a:cs typeface="Times New Roman" panose="02020603050405020304" pitchFamily="18" charset="0"/>
            </a:endParaRPr>
          </a:p>
        </p:txBody>
      </p:sp>
      <p:sp>
        <p:nvSpPr>
          <p:cNvPr id="24" name="Shape 22"/>
          <p:cNvSpPr/>
          <p:nvPr/>
        </p:nvSpPr>
        <p:spPr>
          <a:xfrm>
            <a:off x="947837" y="5859165"/>
            <a:ext cx="552549" cy="19050"/>
          </a:xfrm>
          <a:prstGeom prst="roundRect">
            <a:avLst>
              <a:gd name="adj" fmla="val 348092"/>
            </a:avLst>
          </a:prstGeom>
          <a:solidFill>
            <a:srgbClr val="C0C1D7"/>
          </a:solidFill>
          <a:ln/>
        </p:spPr>
        <p:txBody>
          <a:bodyPr/>
          <a:lstStyle/>
          <a:p>
            <a:endParaRPr lang="fr-FR"/>
          </a:p>
        </p:txBody>
      </p:sp>
      <p:sp>
        <p:nvSpPr>
          <p:cNvPr id="25" name="Shape 23"/>
          <p:cNvSpPr/>
          <p:nvPr/>
        </p:nvSpPr>
        <p:spPr>
          <a:xfrm>
            <a:off x="611684" y="5691089"/>
            <a:ext cx="355203" cy="355203"/>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26" name="Text 24"/>
          <p:cNvSpPr/>
          <p:nvPr/>
        </p:nvSpPr>
        <p:spPr>
          <a:xfrm>
            <a:off x="719138" y="5750223"/>
            <a:ext cx="140196" cy="236835"/>
          </a:xfrm>
          <a:prstGeom prst="rect">
            <a:avLst/>
          </a:prstGeom>
          <a:noFill/>
          <a:ln/>
        </p:spPr>
        <p:txBody>
          <a:bodyPr wrap="none" lIns="0" tIns="0" rIns="0" bIns="0" rtlCol="0" anchor="t"/>
          <a:lstStyle/>
          <a:p>
            <a:pPr algn="ctr">
              <a:lnSpc>
                <a:spcPts val="1833"/>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27" name="Text 25"/>
          <p:cNvSpPr/>
          <p:nvPr/>
        </p:nvSpPr>
        <p:spPr>
          <a:xfrm>
            <a:off x="1657648" y="5671344"/>
            <a:ext cx="1973560" cy="246658"/>
          </a:xfrm>
          <a:prstGeom prst="rect">
            <a:avLst/>
          </a:prstGeom>
          <a:noFill/>
          <a:ln/>
        </p:spPr>
        <p:txBody>
          <a:bodyPr wrap="none" lIns="0" tIns="0" rIns="0" bIns="0" rtlCol="0" anchor="t"/>
          <a:lstStyle/>
          <a:p>
            <a:pPr>
              <a:lnSpc>
                <a:spcPts val="1917"/>
              </a:lnSpc>
            </a:pPr>
            <a:r>
              <a:rPr lang="en-US" b="1" kern="0" spc="-47" dirty="0">
                <a:solidFill>
                  <a:srgbClr val="272525"/>
                </a:solidFill>
                <a:latin typeface="Times New Roman" panose="02020603050405020304" pitchFamily="18" charset="0"/>
                <a:ea typeface="Inter Bold" pitchFamily="34" charset="-122"/>
                <a:cs typeface="Times New Roman" panose="02020603050405020304" pitchFamily="18" charset="0"/>
              </a:rPr>
              <a:t>Сущности</a:t>
            </a:r>
            <a:endParaRPr lang="en-US" dirty="0">
              <a:latin typeface="Times New Roman" panose="02020603050405020304" pitchFamily="18" charset="0"/>
              <a:cs typeface="Times New Roman" panose="02020603050405020304" pitchFamily="18" charset="0"/>
            </a:endParaRPr>
          </a:p>
        </p:txBody>
      </p:sp>
      <p:sp>
        <p:nvSpPr>
          <p:cNvPr id="28" name="Text 26"/>
          <p:cNvSpPr/>
          <p:nvPr/>
        </p:nvSpPr>
        <p:spPr>
          <a:xfrm>
            <a:off x="1657648" y="6012657"/>
            <a:ext cx="9981803" cy="252512"/>
          </a:xfrm>
          <a:prstGeom prst="rect">
            <a:avLst/>
          </a:prstGeom>
          <a:noFill/>
          <a:ln/>
        </p:spPr>
        <p:txBody>
          <a:bodyPr wrap="none" lIns="0" tIns="0" rIns="0" bIns="0" rtlCol="0" anchor="t"/>
          <a:lstStyle/>
          <a:p>
            <a:pPr>
              <a:lnSpc>
                <a:spcPts val="1958"/>
              </a:lnSpc>
            </a:pPr>
            <a:r>
              <a:rPr lang="en-US" sz="1600" kern="0" spc="-25" dirty="0">
                <a:solidFill>
                  <a:srgbClr val="272525"/>
                </a:solidFill>
                <a:latin typeface="Times New Roman" panose="02020603050405020304" pitchFamily="18" charset="0"/>
                <a:ea typeface="Inter" pitchFamily="34" charset="-122"/>
                <a:cs typeface="Times New Roman" panose="02020603050405020304" pitchFamily="18" charset="0"/>
              </a:rPr>
              <a:t>Высший уровень ИИ, приближенный к человеческому интеллекту.</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0655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Таблица 8">
            <a:extLst>
              <a:ext uri="{FF2B5EF4-FFF2-40B4-BE49-F238E27FC236}">
                <a16:creationId xmlns:a16="http://schemas.microsoft.com/office/drawing/2014/main" id="{75DA7099-1705-4CCB-83CC-DCEB2B1FCD4B}"/>
              </a:ext>
            </a:extLst>
          </p:cNvPr>
          <p:cNvGraphicFramePr>
            <a:graphicFrameLocks noGrp="1"/>
          </p:cNvGraphicFramePr>
          <p:nvPr/>
        </p:nvGraphicFramePr>
        <p:xfrm>
          <a:off x="0" y="9236"/>
          <a:ext cx="12191998" cy="6871167"/>
        </p:xfrm>
        <a:graphic>
          <a:graphicData uri="http://schemas.openxmlformats.org/drawingml/2006/table">
            <a:tbl>
              <a:tblPr>
                <a:tableStyleId>{5C22544A-7EE6-4342-B048-85BDC9FD1C3A}</a:tableStyleId>
              </a:tblPr>
              <a:tblGrid>
                <a:gridCol w="1250830">
                  <a:extLst>
                    <a:ext uri="{9D8B030D-6E8A-4147-A177-3AD203B41FA5}">
                      <a16:colId xmlns:a16="http://schemas.microsoft.com/office/drawing/2014/main" val="1206254649"/>
                    </a:ext>
                  </a:extLst>
                </a:gridCol>
                <a:gridCol w="1406106">
                  <a:extLst>
                    <a:ext uri="{9D8B030D-6E8A-4147-A177-3AD203B41FA5}">
                      <a16:colId xmlns:a16="http://schemas.microsoft.com/office/drawing/2014/main" val="2788900351"/>
                    </a:ext>
                  </a:extLst>
                </a:gridCol>
                <a:gridCol w="1250046">
                  <a:extLst>
                    <a:ext uri="{9D8B030D-6E8A-4147-A177-3AD203B41FA5}">
                      <a16:colId xmlns:a16="http://schemas.microsoft.com/office/drawing/2014/main" val="124003133"/>
                    </a:ext>
                  </a:extLst>
                </a:gridCol>
                <a:gridCol w="1200727">
                  <a:extLst>
                    <a:ext uri="{9D8B030D-6E8A-4147-A177-3AD203B41FA5}">
                      <a16:colId xmlns:a16="http://schemas.microsoft.com/office/drawing/2014/main" val="3069680861"/>
                    </a:ext>
                  </a:extLst>
                </a:gridCol>
                <a:gridCol w="1217450">
                  <a:extLst>
                    <a:ext uri="{9D8B030D-6E8A-4147-A177-3AD203B41FA5}">
                      <a16:colId xmlns:a16="http://schemas.microsoft.com/office/drawing/2014/main" val="2284011928"/>
                    </a:ext>
                  </a:extLst>
                </a:gridCol>
                <a:gridCol w="1134139">
                  <a:extLst>
                    <a:ext uri="{9D8B030D-6E8A-4147-A177-3AD203B41FA5}">
                      <a16:colId xmlns:a16="http://schemas.microsoft.com/office/drawing/2014/main" val="1395881336"/>
                    </a:ext>
                  </a:extLst>
                </a:gridCol>
                <a:gridCol w="877792">
                  <a:extLst>
                    <a:ext uri="{9D8B030D-6E8A-4147-A177-3AD203B41FA5}">
                      <a16:colId xmlns:a16="http://schemas.microsoft.com/office/drawing/2014/main" val="3239148780"/>
                    </a:ext>
                  </a:extLst>
                </a:gridCol>
                <a:gridCol w="877792">
                  <a:extLst>
                    <a:ext uri="{9D8B030D-6E8A-4147-A177-3AD203B41FA5}">
                      <a16:colId xmlns:a16="http://schemas.microsoft.com/office/drawing/2014/main" val="2955866330"/>
                    </a:ext>
                  </a:extLst>
                </a:gridCol>
                <a:gridCol w="916634">
                  <a:extLst>
                    <a:ext uri="{9D8B030D-6E8A-4147-A177-3AD203B41FA5}">
                      <a16:colId xmlns:a16="http://schemas.microsoft.com/office/drawing/2014/main" val="44609298"/>
                    </a:ext>
                  </a:extLst>
                </a:gridCol>
                <a:gridCol w="831184">
                  <a:extLst>
                    <a:ext uri="{9D8B030D-6E8A-4147-A177-3AD203B41FA5}">
                      <a16:colId xmlns:a16="http://schemas.microsoft.com/office/drawing/2014/main" val="2486352951"/>
                    </a:ext>
                  </a:extLst>
                </a:gridCol>
                <a:gridCol w="1229298">
                  <a:extLst>
                    <a:ext uri="{9D8B030D-6E8A-4147-A177-3AD203B41FA5}">
                      <a16:colId xmlns:a16="http://schemas.microsoft.com/office/drawing/2014/main" val="134699693"/>
                    </a:ext>
                  </a:extLst>
                </a:gridCol>
              </a:tblGrid>
              <a:tr h="285840">
                <a:tc>
                  <a:txBody>
                    <a:bodyPr/>
                    <a:lstStyle/>
                    <a:p>
                      <a:pPr algn="ctr" fontAlgn="ct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STRL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LIDA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SOAR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CLARION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ACT-R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ICARUS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err="1">
                          <a:effectLst/>
                          <a:latin typeface="Times New Roman" panose="02020603050405020304" pitchFamily="18" charset="0"/>
                          <a:cs typeface="Times New Roman" panose="02020603050405020304" pitchFamily="18" charset="0"/>
                        </a:rPr>
                        <a:t>SemaFORR</a:t>
                      </a:r>
                      <a:r>
                        <a:rPr lang="en-US" sz="1000" b="1" u="none" strike="noStrike" dirty="0">
                          <a:effectLst/>
                          <a:latin typeface="Times New Roman" panose="02020603050405020304" pitchFamily="18" charset="0"/>
                          <a:cs typeface="Times New Roman" panose="02020603050405020304" pitchFamily="18" charset="0"/>
                        </a:rPr>
                        <a:t>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CAMAL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err="1">
                          <a:effectLst/>
                          <a:latin typeface="Times New Roman" panose="02020603050405020304" pitchFamily="18" charset="0"/>
                          <a:cs typeface="Times New Roman" panose="02020603050405020304" pitchFamily="18" charset="0"/>
                        </a:rPr>
                        <a:t>HiPOP</a:t>
                      </a:r>
                      <a:r>
                        <a:rPr lang="en-US" sz="1000" b="1" u="none" strike="noStrike" dirty="0">
                          <a:effectLst/>
                          <a:latin typeface="Times New Roman" panose="02020603050405020304" pitchFamily="18" charset="0"/>
                          <a:cs typeface="Times New Roman" panose="02020603050405020304" pitchFamily="18" charset="0"/>
                        </a:rPr>
                        <a:t>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CARINA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3375428070"/>
                  </a:ext>
                </a:extLst>
              </a:tr>
              <a:tr h="1839951">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Структура</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3 уровня - стратегический, тактический и реактивный</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3 фазы -  1. понимания 2. внимания 3. действий и обучения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Набор связанных вычислительных модулей. Акцент на функциональности и эффективности.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4 подсистемы ориентированные на - 1. ACS действия 2.  NACS память 3. MS мотивацию 4. MCS внимание и осознавание</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Модульность. Каждый модуль имеет буфер, через который запрашивает иинформацию. В отличии от SOAR описывается более подробный когнитивный цикл</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Линейная структура распознавания среды и поиска навыков в долговременной и кратковременной памяти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3 уровня эвристических советчиков -  1. по ситуации (реактивные), 2. по планированию и 3. по решению разногласий между 1 и 2</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Представлена соединением схемы BDI нотации, аффективных модулей и рефлексивного контроля поведения.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Модули планирования (перепланирования), коммуникаций</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4 уровня: уровень 0.когнитивного агента 1. рассуждений о его деятельности 2. мета-модель рассуждений 3. мета-мета модель</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3608118402"/>
                  </a:ext>
                </a:extLst>
              </a:tr>
              <a:tr h="2064386">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Способ представления знаний</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(с) - знаковая модель  (т) - метрические топологические графы (р) - нелинейные регуляторы</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Зависит от реализации: </a:t>
                      </a:r>
                      <a:r>
                        <a:rPr lang="ru-RU" sz="1000" u="none" strike="noStrike" dirty="0" err="1">
                          <a:effectLst/>
                          <a:latin typeface="Times New Roman" panose="02020603050405020304" pitchFamily="18" charset="0"/>
                          <a:cs typeface="Times New Roman" panose="02020603050405020304" pitchFamily="18" charset="0"/>
                        </a:rPr>
                        <a:t>кодлеты</a:t>
                      </a:r>
                      <a:r>
                        <a:rPr lang="ru-RU" sz="1000" u="none" strike="noStrike" dirty="0">
                          <a:effectLst/>
                          <a:latin typeface="Times New Roman" panose="02020603050405020304" pitchFamily="18" charset="0"/>
                          <a:cs typeface="Times New Roman" panose="02020603050405020304" pitchFamily="18" charset="0"/>
                        </a:rPr>
                        <a:t> + сети схем, векторы многомерного модульного составного представления  и др.</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Декларативный - чанки (куски, вектора) и процедурный (продукции). Знания краткосрочные и долгосрочные.</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Знания в каждой из подсистем представлены в явном и неявном виде. Явный - системы правил, не явный - нейросети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Декларативный - чанки (куски, вектора) и процедурный (продукции). Знания краткосрочные и долгосрочные.</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Знания представлены в предикатной форме. Знания краткосрочные и долгосрочные.</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Дескриптивы - описания среды для советчиков. Также присутствует 3 вида геометрических абстракций: - трассы, области и конвейеры </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en-US" sz="1000" u="none" strike="noStrike">
                          <a:effectLst/>
                          <a:latin typeface="Times New Roman" panose="02020603050405020304" pitchFamily="18" charset="0"/>
                          <a:cs typeface="Times New Roman" panose="02020603050405020304" pitchFamily="18" charset="0"/>
                        </a:rPr>
                        <a:t>BDI </a:t>
                      </a:r>
                      <a:r>
                        <a:rPr lang="ru-RU" sz="1000" u="none" strike="noStrike">
                          <a:effectLst/>
                          <a:latin typeface="Times New Roman" panose="02020603050405020304" pitchFamily="18" charset="0"/>
                          <a:cs typeface="Times New Roman" panose="02020603050405020304" pitchFamily="18" charset="0"/>
                        </a:rPr>
                        <a:t>графы доверия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В предикативной форме</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Элементами внутреннего языка М++</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3759504442"/>
                  </a:ext>
                </a:extLst>
              </a:tr>
              <a:tr h="1609163">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Процесс планирования поведения и принятия решений</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Иерархический, основан на принципах распространения активности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Иерархический, представлен быстро повторяющимися когнитивными циклами.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Иерархия процессов обработки подцелей. Процессы распараллелены.</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Иерархиченость заключается в разделении когнитивных действий по каждой и подсистем</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Иерархичность процесса заключается в комплексности работы модулей.</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Иерархичность  в поиске и приобретении навыков, а также в распознавании и концептуализации ситуации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Иерархический, основан на цикле опроса советчиков</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Стандартная иерархичность BDI-рассуждений, дополненная расширенными вероятностными оценками доверия </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Иерархическая версия алгоритма частичного планирования РОР</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Иерхичность заключается во множественном оценивании реакции окружающей среды на текущее действие</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4246615943"/>
                  </a:ext>
                </a:extLst>
              </a:tr>
              <a:tr h="1058660">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Обучение</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Опыт планирования сохраняется и переиспользуется. Абстрактные действия планировщика уточняются с помощью обучения без учителя.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Опыт сохраняется и переиспользуется. Образуются новые когнитивные связи.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Обучение на опыте достижения подцели. Декларативная и процедурная память пополняема.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индуктивное и дедуктивное. </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 декларативная, и процедурная память пополняемы</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Создание новых навыков после достижения цели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Опыт планирования используется в  эвристиках советчиков</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Агент запоминает опыт планирования и взаимодействий</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явно не представлен</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Явно не представлено. Авторы описывают обучение, как смену стратегий, основываясь на опыте.</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3062272120"/>
                  </a:ext>
                </a:extLst>
              </a:tr>
            </a:tbl>
          </a:graphicData>
        </a:graphic>
      </p:graphicFrame>
    </p:spTree>
    <p:extLst>
      <p:ext uri="{BB962C8B-B14F-4D97-AF65-F5344CB8AC3E}">
        <p14:creationId xmlns:p14="http://schemas.microsoft.com/office/powerpoint/2010/main" val="252187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Таблица 4">
            <a:extLst>
              <a:ext uri="{FF2B5EF4-FFF2-40B4-BE49-F238E27FC236}">
                <a16:creationId xmlns:a16="http://schemas.microsoft.com/office/drawing/2014/main" id="{169FC8C8-0550-4AC7-8B39-BE5EE9149880}"/>
              </a:ext>
            </a:extLst>
          </p:cNvPr>
          <p:cNvGraphicFramePr>
            <a:graphicFrameLocks noGrp="1"/>
          </p:cNvGraphicFramePr>
          <p:nvPr/>
        </p:nvGraphicFramePr>
        <p:xfrm>
          <a:off x="0" y="0"/>
          <a:ext cx="12191998" cy="6952264"/>
        </p:xfrm>
        <a:graphic>
          <a:graphicData uri="http://schemas.openxmlformats.org/drawingml/2006/table">
            <a:tbl>
              <a:tblPr>
                <a:tableStyleId>{5C22544A-7EE6-4342-B048-85BDC9FD1C3A}</a:tableStyleId>
              </a:tblPr>
              <a:tblGrid>
                <a:gridCol w="1910948">
                  <a:extLst>
                    <a:ext uri="{9D8B030D-6E8A-4147-A177-3AD203B41FA5}">
                      <a16:colId xmlns:a16="http://schemas.microsoft.com/office/drawing/2014/main" val="3587710108"/>
                    </a:ext>
                  </a:extLst>
                </a:gridCol>
                <a:gridCol w="1421558">
                  <a:extLst>
                    <a:ext uri="{9D8B030D-6E8A-4147-A177-3AD203B41FA5}">
                      <a16:colId xmlns:a16="http://schemas.microsoft.com/office/drawing/2014/main" val="283159458"/>
                    </a:ext>
                  </a:extLst>
                </a:gridCol>
                <a:gridCol w="1019561">
                  <a:extLst>
                    <a:ext uri="{9D8B030D-6E8A-4147-A177-3AD203B41FA5}">
                      <a16:colId xmlns:a16="http://schemas.microsoft.com/office/drawing/2014/main" val="2278027856"/>
                    </a:ext>
                  </a:extLst>
                </a:gridCol>
                <a:gridCol w="1095300">
                  <a:extLst>
                    <a:ext uri="{9D8B030D-6E8A-4147-A177-3AD203B41FA5}">
                      <a16:colId xmlns:a16="http://schemas.microsoft.com/office/drawing/2014/main" val="808508110"/>
                    </a:ext>
                  </a:extLst>
                </a:gridCol>
                <a:gridCol w="877792">
                  <a:extLst>
                    <a:ext uri="{9D8B030D-6E8A-4147-A177-3AD203B41FA5}">
                      <a16:colId xmlns:a16="http://schemas.microsoft.com/office/drawing/2014/main" val="3502371081"/>
                    </a:ext>
                  </a:extLst>
                </a:gridCol>
                <a:gridCol w="1134139">
                  <a:extLst>
                    <a:ext uri="{9D8B030D-6E8A-4147-A177-3AD203B41FA5}">
                      <a16:colId xmlns:a16="http://schemas.microsoft.com/office/drawing/2014/main" val="2360737843"/>
                    </a:ext>
                  </a:extLst>
                </a:gridCol>
                <a:gridCol w="877792">
                  <a:extLst>
                    <a:ext uri="{9D8B030D-6E8A-4147-A177-3AD203B41FA5}">
                      <a16:colId xmlns:a16="http://schemas.microsoft.com/office/drawing/2014/main" val="2932162888"/>
                    </a:ext>
                  </a:extLst>
                </a:gridCol>
                <a:gridCol w="877792">
                  <a:extLst>
                    <a:ext uri="{9D8B030D-6E8A-4147-A177-3AD203B41FA5}">
                      <a16:colId xmlns:a16="http://schemas.microsoft.com/office/drawing/2014/main" val="839759462"/>
                    </a:ext>
                  </a:extLst>
                </a:gridCol>
                <a:gridCol w="916634">
                  <a:extLst>
                    <a:ext uri="{9D8B030D-6E8A-4147-A177-3AD203B41FA5}">
                      <a16:colId xmlns:a16="http://schemas.microsoft.com/office/drawing/2014/main" val="3986077899"/>
                    </a:ext>
                  </a:extLst>
                </a:gridCol>
                <a:gridCol w="831184">
                  <a:extLst>
                    <a:ext uri="{9D8B030D-6E8A-4147-A177-3AD203B41FA5}">
                      <a16:colId xmlns:a16="http://schemas.microsoft.com/office/drawing/2014/main" val="2087051303"/>
                    </a:ext>
                  </a:extLst>
                </a:gridCol>
                <a:gridCol w="1229298">
                  <a:extLst>
                    <a:ext uri="{9D8B030D-6E8A-4147-A177-3AD203B41FA5}">
                      <a16:colId xmlns:a16="http://schemas.microsoft.com/office/drawing/2014/main" val="844198959"/>
                    </a:ext>
                  </a:extLst>
                </a:gridCol>
              </a:tblGrid>
              <a:tr h="1295110">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Пополнение знаний на основе данных  сенсоров</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Производится на тактическом и реактивном уровнях. Используются SLAM по карте, распознавание объектов для манипулирования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Зависит от реализации фазы понимания. Расширяется с помощью кодлетов.</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Представлена модулем обработки визуальных данных</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описание отсутствует</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Реализации модуля распознавания и визуализации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Модуль распознавания окружения и выдвижения концепта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Пополнение знаний с помощью HoloLens+SLAM+EKF</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Представлено в аффективном виде</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Используется в робототехнической постановке</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Модуль воспрития датчиками и распознавания.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903390998"/>
                  </a:ext>
                </a:extLst>
              </a:tr>
              <a:tr h="1842707">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Неопределенность данных</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Обусловлено представлением о возможностях манипулирования с объектами в процессе обучения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Существуют примеры байесовской интерпретации фазы понимания.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Правила по выбору операторов в процессе планирования генерируются с помощью RL</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Обусловлено неявным представлением данных. Используются алгоритмы RL/нейросети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Используются допущения к представлению задачи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Неоднозначность распознавания среды.</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Обусловлено стратегиями советчиков и их представлением об выполнимости перемещения.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Обусловлена неточностью распознавания среды и вероятностной оценкой возможности взаимодействия с другим агентом.</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Явно не представлена.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Явно не представлена.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148676931"/>
                  </a:ext>
                </a:extLst>
              </a:tr>
              <a:tr h="1016965">
                <a:tc>
                  <a:txBody>
                    <a:bodyPr/>
                    <a:lstStyle/>
                    <a:p>
                      <a:pPr algn="ctr" fontAlgn="ctr"/>
                      <a:r>
                        <a:rPr lang="ru-RU" sz="1000" b="1" u="none" strike="noStrike" dirty="0" err="1">
                          <a:effectLst/>
                          <a:latin typeface="Times New Roman" panose="02020603050405020304" pitchFamily="18" charset="0"/>
                          <a:cs typeface="Times New Roman" panose="02020603050405020304" pitchFamily="18" charset="0"/>
                        </a:rPr>
                        <a:t>Персонифицированность</a:t>
                      </a:r>
                      <a:r>
                        <a:rPr lang="ru-RU" sz="1000" b="1" u="none" strike="noStrike" dirty="0">
                          <a:effectLst/>
                          <a:latin typeface="Times New Roman" panose="02020603050405020304" pitchFamily="18" charset="0"/>
                          <a:cs typeface="Times New Roman" panose="02020603050405020304" pitchFamily="18" charset="0"/>
                        </a:rPr>
                        <a:t> знаний</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Представлено на стратегическом уровне знаками "Я" и "Они". Используется рефлексия 1 (авторефлексия) и 2 рода.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Представлено в перцептивной памяти рефлексией 1 и 2 рода.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Описана субъективность декларативных и процедурных знаний агента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Достигается посредством метокогнитивного уровня осознавания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Отсутствует в классической реализации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Описание отсутствует.</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Отсутствует явное представление.</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Представлена  </a:t>
                      </a:r>
                      <a:r>
                        <a:rPr lang="en-US" sz="1000" u="none" strike="noStrike">
                          <a:effectLst/>
                          <a:latin typeface="Times New Roman" panose="02020603050405020304" pitchFamily="18" charset="0"/>
                          <a:cs typeface="Times New Roman" panose="02020603050405020304" pitchFamily="18" charset="0"/>
                        </a:rPr>
                        <a:t>BDI </a:t>
                      </a:r>
                      <a:r>
                        <a:rPr lang="ru-RU" sz="1000" u="none" strike="noStrike">
                          <a:effectLst/>
                          <a:latin typeface="Times New Roman" panose="02020603050405020304" pitchFamily="18" charset="0"/>
                          <a:cs typeface="Times New Roman" panose="02020603050405020304" pitchFamily="18" charset="0"/>
                        </a:rPr>
                        <a:t>графом отношений.</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Отсутствует в классической реализации.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Знания персонифицированы с помощью само-модели на метауровне м1.</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2771467496"/>
                  </a:ext>
                </a:extLst>
              </a:tr>
              <a:tr h="1129962">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Моделирование внимания агента</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На стратегическом уровне представлена иерархическим фокусом внимания агента.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Представлена соответствующей фазой когнитивного цикла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Представлена робототехническими дополнениями к внутреннему представлению окружающей среды</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достигается детельностью подсистемы MS и MCS</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Представлена сегментацией событий для робототехнических реализаций</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Описание отсутствует.</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Представлена деятельностью советчиков 1 и 2 уровней.</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Описание отсутствует.</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Описание отсутствует.</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Представлена различными стратегиями метауровней по выявлению важных вещей при распознавании ситуации.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1658026894"/>
                  </a:ext>
                </a:extLst>
              </a:tr>
              <a:tr h="1573255">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Использование автоматических процедур</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Деятельность тактического и реактивного уровня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Используются кодлеты.  Зависит от реализации.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Явное представление отсутствует. Зависит от реализации.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Представлена неявным представлением действий</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Различается в зависимости от реализации архитектуры</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Для выполнения действий. Ограничены временными рамками.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Любое выполнение действий.</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Обусловлено реализацией аффективного поведения. Если робот слабый используется система SCARAB.</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Представлено действиями перемещений.</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Присутствует в конкретных реализациях когнитивных агентов.</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7" marR="5027" marT="5027" marB="0" anchor="ctr"/>
                </a:tc>
                <a:extLst>
                  <a:ext uri="{0D108BD9-81ED-4DB2-BD59-A6C34878D82A}">
                    <a16:rowId xmlns:a16="http://schemas.microsoft.com/office/drawing/2014/main" val="4162749264"/>
                  </a:ext>
                </a:extLst>
              </a:tr>
            </a:tbl>
          </a:graphicData>
        </a:graphic>
      </p:graphicFrame>
    </p:spTree>
    <p:extLst>
      <p:ext uri="{BB962C8B-B14F-4D97-AF65-F5344CB8AC3E}">
        <p14:creationId xmlns:p14="http://schemas.microsoft.com/office/powerpoint/2010/main" val="424898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Таблица 4">
            <a:extLst>
              <a:ext uri="{FF2B5EF4-FFF2-40B4-BE49-F238E27FC236}">
                <a16:creationId xmlns:a16="http://schemas.microsoft.com/office/drawing/2014/main" id="{7CE32A84-7A77-48BB-AB9A-0D16D39CCDAF}"/>
              </a:ext>
            </a:extLst>
          </p:cNvPr>
          <p:cNvGraphicFramePr>
            <a:graphicFrameLocks noGrp="1"/>
          </p:cNvGraphicFramePr>
          <p:nvPr/>
        </p:nvGraphicFramePr>
        <p:xfrm>
          <a:off x="-8626" y="0"/>
          <a:ext cx="12200626" cy="6857999"/>
        </p:xfrm>
        <a:graphic>
          <a:graphicData uri="http://schemas.openxmlformats.org/drawingml/2006/table">
            <a:tbl>
              <a:tblPr>
                <a:tableStyleId>{5C22544A-7EE6-4342-B048-85BDC9FD1C3A}</a:tableStyleId>
              </a:tblPr>
              <a:tblGrid>
                <a:gridCol w="1423358">
                  <a:extLst>
                    <a:ext uri="{9D8B030D-6E8A-4147-A177-3AD203B41FA5}">
                      <a16:colId xmlns:a16="http://schemas.microsoft.com/office/drawing/2014/main" val="1307021285"/>
                    </a:ext>
                  </a:extLst>
                </a:gridCol>
                <a:gridCol w="1647645">
                  <a:extLst>
                    <a:ext uri="{9D8B030D-6E8A-4147-A177-3AD203B41FA5}">
                      <a16:colId xmlns:a16="http://schemas.microsoft.com/office/drawing/2014/main" val="1420628635"/>
                    </a:ext>
                  </a:extLst>
                </a:gridCol>
                <a:gridCol w="1289690">
                  <a:extLst>
                    <a:ext uri="{9D8B030D-6E8A-4147-A177-3AD203B41FA5}">
                      <a16:colId xmlns:a16="http://schemas.microsoft.com/office/drawing/2014/main" val="914558701"/>
                    </a:ext>
                  </a:extLst>
                </a:gridCol>
                <a:gridCol w="1095300">
                  <a:extLst>
                    <a:ext uri="{9D8B030D-6E8A-4147-A177-3AD203B41FA5}">
                      <a16:colId xmlns:a16="http://schemas.microsoft.com/office/drawing/2014/main" val="4060191823"/>
                    </a:ext>
                  </a:extLst>
                </a:gridCol>
                <a:gridCol w="877793">
                  <a:extLst>
                    <a:ext uri="{9D8B030D-6E8A-4147-A177-3AD203B41FA5}">
                      <a16:colId xmlns:a16="http://schemas.microsoft.com/office/drawing/2014/main" val="3746758248"/>
                    </a:ext>
                  </a:extLst>
                </a:gridCol>
                <a:gridCol w="1134139">
                  <a:extLst>
                    <a:ext uri="{9D8B030D-6E8A-4147-A177-3AD203B41FA5}">
                      <a16:colId xmlns:a16="http://schemas.microsoft.com/office/drawing/2014/main" val="1328289490"/>
                    </a:ext>
                  </a:extLst>
                </a:gridCol>
                <a:gridCol w="882444">
                  <a:extLst>
                    <a:ext uri="{9D8B030D-6E8A-4147-A177-3AD203B41FA5}">
                      <a16:colId xmlns:a16="http://schemas.microsoft.com/office/drawing/2014/main" val="1740754544"/>
                    </a:ext>
                  </a:extLst>
                </a:gridCol>
                <a:gridCol w="873142">
                  <a:extLst>
                    <a:ext uri="{9D8B030D-6E8A-4147-A177-3AD203B41FA5}">
                      <a16:colId xmlns:a16="http://schemas.microsoft.com/office/drawing/2014/main" val="2088972977"/>
                    </a:ext>
                  </a:extLst>
                </a:gridCol>
                <a:gridCol w="916632">
                  <a:extLst>
                    <a:ext uri="{9D8B030D-6E8A-4147-A177-3AD203B41FA5}">
                      <a16:colId xmlns:a16="http://schemas.microsoft.com/office/drawing/2014/main" val="1364950968"/>
                    </a:ext>
                  </a:extLst>
                </a:gridCol>
                <a:gridCol w="953426">
                  <a:extLst>
                    <a:ext uri="{9D8B030D-6E8A-4147-A177-3AD203B41FA5}">
                      <a16:colId xmlns:a16="http://schemas.microsoft.com/office/drawing/2014/main" val="1592268533"/>
                    </a:ext>
                  </a:extLst>
                </a:gridCol>
                <a:gridCol w="1107057">
                  <a:extLst>
                    <a:ext uri="{9D8B030D-6E8A-4147-A177-3AD203B41FA5}">
                      <a16:colId xmlns:a16="http://schemas.microsoft.com/office/drawing/2014/main" val="2003117028"/>
                    </a:ext>
                  </a:extLst>
                </a:gridCol>
              </a:tblGrid>
              <a:tr h="1543747">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Способ коммуникации между агентами</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Протокол коммуникации, аукцион планов</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Явно не описан, зависит от реализации.</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Используются модули коммуникации, основанные на рефлексивном восприятии других агентов</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Часть системы АСS. Явно не описан.</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Представлен модулем коммуникации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Явно не описан. Зависит от робототехнической реализации.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dirty="0">
                          <a:effectLst/>
                          <a:latin typeface="Times New Roman" panose="02020603050405020304" pitchFamily="18" charset="0"/>
                          <a:cs typeface="Times New Roman" panose="02020603050405020304" pitchFamily="18" charset="0"/>
                        </a:rPr>
                        <a:t>Реактивная коммуникация. Для отслеживания деятельности группы (толпы) используются алгоритмы CUSUM-A* и Risk-A*.</a:t>
                      </a:r>
                      <a:endParaRPr lang="ru-RU"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С помощью протокола коммуникации и обмена данных.</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Протоколы коммуникаций (обычный, восстановления плана, синхронизации...).</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Явно непредставлен.</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extLst>
                  <a:ext uri="{0D108BD9-81ED-4DB2-BD59-A6C34878D82A}">
                    <a16:rowId xmlns:a16="http://schemas.microsoft.com/office/drawing/2014/main" val="1237887186"/>
                  </a:ext>
                </a:extLst>
              </a:tr>
              <a:tr h="990748">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Применение</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Робототехника, интеллектуальные ассистенты</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Робототехника, симуляция когнитивных агентов, медицинская диагностика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Робототехника, моделирование человеческого поведения для тестирования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Симуляции когнитивных агентов</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 Моделирование человеческого поведения для тестирования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Игровая индустрия, робототехника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Робототехника, игровая индустрия.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Робототехника.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Робототехника.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Интеллектуальные ассистенты.</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extLst>
                  <a:ext uri="{0D108BD9-81ED-4DB2-BD59-A6C34878D82A}">
                    <a16:rowId xmlns:a16="http://schemas.microsoft.com/office/drawing/2014/main" val="1237085139"/>
                  </a:ext>
                </a:extLst>
              </a:tr>
              <a:tr h="620540">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Разработчик</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ФИЦ ИУ РАН, Россия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Университет Мемфиса, США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b"/>
                      <a:r>
                        <a:rPr lang="ru-RU" sz="1000" u="none" strike="noStrike">
                          <a:effectLst/>
                          <a:latin typeface="Times New Roman" panose="02020603050405020304" pitchFamily="18" charset="0"/>
                          <a:cs typeface="Times New Roman" panose="02020603050405020304" pitchFamily="18" charset="0"/>
                        </a:rPr>
                        <a:t>Университет Корнеги Мелон, Питсбург, США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b"/>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Ренсселерский политехнический институт, США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b"/>
                      <a:r>
                        <a:rPr lang="ru-RU" sz="1000" u="none" strike="noStrike">
                          <a:effectLst/>
                          <a:latin typeface="Times New Roman" panose="02020603050405020304" pitchFamily="18" charset="0"/>
                          <a:cs typeface="Times New Roman" panose="02020603050405020304" pitchFamily="18" charset="0"/>
                        </a:rPr>
                        <a:t>Университет Корнеги Мелон, Питсбург, США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b"/>
                </a:tc>
                <a:tc>
                  <a:txBody>
                    <a:bodyPr/>
                    <a:lstStyle/>
                    <a:p>
                      <a:pPr algn="l" fontAlgn="ctr"/>
                      <a:r>
                        <a:rPr lang="en-US" sz="1000" u="none" strike="noStrike">
                          <a:effectLst/>
                          <a:latin typeface="Times New Roman" panose="02020603050405020304" pitchFamily="18" charset="0"/>
                          <a:cs typeface="Times New Roman" panose="02020603050405020304" pitchFamily="18" charset="0"/>
                        </a:rPr>
                        <a:t>NASA, DARPA, </a:t>
                      </a:r>
                      <a:r>
                        <a:rPr lang="ru-RU" sz="1000" u="none" strike="noStrike">
                          <a:effectLst/>
                          <a:latin typeface="Times New Roman" panose="02020603050405020304" pitchFamily="18" charset="0"/>
                          <a:cs typeface="Times New Roman" panose="02020603050405020304" pitchFamily="18" charset="0"/>
                        </a:rPr>
                        <a:t>США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Городской Университет Нью-Йорка, США</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Университет Халла, Англия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Университет Тулузы, Франция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Университет Сан Пауло. Бразилия</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extLst>
                  <a:ext uri="{0D108BD9-81ED-4DB2-BD59-A6C34878D82A}">
                    <a16:rowId xmlns:a16="http://schemas.microsoft.com/office/drawing/2014/main" val="3352534819"/>
                  </a:ext>
                </a:extLst>
              </a:tr>
              <a:tr h="3082424">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Ссылка на описание</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 Макаров Д. А., Панов А. И., Яковлев К. С. STRL: многоуровневая система управления интеллектуальными агентами // В кн.: Пятнадцатая национальная конференция по искусственному интеллекту с международным участием КИИ-2016 (3-7 октября 2016г., г.Смоленск, Россия): Труды конференции Т. 1. Смоленск : Универсум, 2016. С. 179-188.</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a:effectLst/>
                          <a:latin typeface="Times New Roman" panose="02020603050405020304" pitchFamily="18" charset="0"/>
                          <a:cs typeface="Times New Roman" panose="02020603050405020304" pitchFamily="18" charset="0"/>
                        </a:rPr>
                        <a:t>Franklin, Stan et al. “THE LIDA ARCHITECTURE: ADDING NEW MODES OF LEARNING TO AN INTELLIGENT, AUTONOMOUS, SOFTWARE AGENT.” (2006).</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a:effectLst/>
                          <a:latin typeface="Times New Roman" panose="02020603050405020304" pitchFamily="18" charset="0"/>
                          <a:cs typeface="Times New Roman" panose="02020603050405020304" pitchFamily="18" charset="0"/>
                        </a:rPr>
                        <a:t>Laird, J. E., Lebiere, C., &amp; Rosenbloom, P. S. (2017). A standard model of the mind: Toward a common computational framework across artificial intelligence, cognitive science, neuroscience, and robotics. AI Magazine. https://doi.org/10.1609/aimag.v38i4.2744</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a:effectLst/>
                          <a:latin typeface="Times New Roman" panose="02020603050405020304" pitchFamily="18" charset="0"/>
                          <a:cs typeface="Times New Roman" panose="02020603050405020304" pitchFamily="18" charset="0"/>
                        </a:rPr>
                        <a:t>Sun, R. 2016. Anatomy of the Mind: Exploring Psychological Mechanisms and Processes with the Clarion Cognitive Architecture. New York, NY: Oxford University Press</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a:effectLst/>
                          <a:latin typeface="Times New Roman" panose="02020603050405020304" pitchFamily="18" charset="0"/>
                          <a:cs typeface="Times New Roman" panose="02020603050405020304" pitchFamily="18" charset="0"/>
                          <a:hlinkClick r:id="rId2"/>
                        </a:rPr>
                        <a:t>Ritter, FE, Tehranchi, F, Oury, JD. ACT‐R: A cognitive architecture for modeling cognition. WIREs Cogn Sci. 2019; 10:e1488. https://doi.org/10.1002/wcs.1488</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a:effectLst/>
                          <a:latin typeface="Times New Roman" panose="02020603050405020304" pitchFamily="18" charset="0"/>
                          <a:cs typeface="Times New Roman" panose="02020603050405020304" pitchFamily="18" charset="0"/>
                        </a:rPr>
                        <a:t>Choi, D., &amp; Langley, P. (2018). Evolution of the ICARUS Cognitive Architecture. Cognitive Systems Research. https://doi.org/10.1016/j.cogsys.2017.05.005</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a:effectLst/>
                          <a:latin typeface="Times New Roman" panose="02020603050405020304" pitchFamily="18" charset="0"/>
                          <a:cs typeface="Times New Roman" panose="02020603050405020304" pitchFamily="18" charset="0"/>
                        </a:rPr>
                        <a:t>Epstein, S. L., Aroor, A., Sklar, E. I., &amp; Parsons, S. (2013). Navigation with Learned Spatial Affordances. 1–6. Retrieved from http://www.compsci.hunter.cuny.edu/~epstein/papers/CogSciFinal.Epstein.pdf</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a:effectLst/>
                          <a:latin typeface="Times New Roman" panose="02020603050405020304" pitchFamily="18" charset="0"/>
                          <a:cs typeface="Times New Roman" panose="02020603050405020304" pitchFamily="18" charset="0"/>
                        </a:rPr>
                        <a:t>Davis, D. N., &amp; Ramulu, S. K. (2017). Reasoning with BDI robots: From simulation to physical environment - Implementations and limitations. Paladyn. https://doi.org/10.1515/pjbr-2017-0003</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dirty="0" err="1">
                          <a:effectLst/>
                          <a:latin typeface="Times New Roman" panose="02020603050405020304" pitchFamily="18" charset="0"/>
                          <a:cs typeface="Times New Roman" panose="02020603050405020304" pitchFamily="18" charset="0"/>
                        </a:rPr>
                        <a:t>Bechon</a:t>
                      </a:r>
                      <a:r>
                        <a:rPr lang="en-US" sz="1000" u="none" strike="noStrike" dirty="0">
                          <a:effectLst/>
                          <a:latin typeface="Times New Roman" panose="02020603050405020304" pitchFamily="18" charset="0"/>
                          <a:cs typeface="Times New Roman" panose="02020603050405020304" pitchFamily="18" charset="0"/>
                        </a:rPr>
                        <a:t>, P., </a:t>
                      </a:r>
                      <a:r>
                        <a:rPr lang="en-US" sz="1000" u="none" strike="noStrike" dirty="0" err="1">
                          <a:effectLst/>
                          <a:latin typeface="Times New Roman" panose="02020603050405020304" pitchFamily="18" charset="0"/>
                          <a:cs typeface="Times New Roman" panose="02020603050405020304" pitchFamily="18" charset="0"/>
                        </a:rPr>
                        <a:t>Lesire</a:t>
                      </a:r>
                      <a:r>
                        <a:rPr lang="en-US" sz="1000" u="none" strike="noStrike" dirty="0">
                          <a:effectLst/>
                          <a:latin typeface="Times New Roman" panose="02020603050405020304" pitchFamily="18" charset="0"/>
                          <a:cs typeface="Times New Roman" panose="02020603050405020304" pitchFamily="18" charset="0"/>
                        </a:rPr>
                        <a:t>, C., &amp; </a:t>
                      </a:r>
                      <a:r>
                        <a:rPr lang="en-US" sz="1000" u="none" strike="noStrike" dirty="0" err="1">
                          <a:effectLst/>
                          <a:latin typeface="Times New Roman" panose="02020603050405020304" pitchFamily="18" charset="0"/>
                          <a:cs typeface="Times New Roman" panose="02020603050405020304" pitchFamily="18" charset="0"/>
                        </a:rPr>
                        <a:t>Barbier</a:t>
                      </a:r>
                      <a:r>
                        <a:rPr lang="en-US" sz="1000" u="none" strike="noStrike" dirty="0">
                          <a:effectLst/>
                          <a:latin typeface="Times New Roman" panose="02020603050405020304" pitchFamily="18" charset="0"/>
                          <a:cs typeface="Times New Roman" panose="02020603050405020304" pitchFamily="18" charset="0"/>
                        </a:rPr>
                        <a:t>, M. (2020). Hybrid planning and distributed iterative repair for multi-robot missions with communication losses. Autonomous Robots. https://doi.org/10.1007/s10514-019-09869-w</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dirty="0">
                          <a:effectLst/>
                          <a:latin typeface="Times New Roman" panose="02020603050405020304" pitchFamily="18" charset="0"/>
                          <a:cs typeface="Times New Roman" panose="02020603050405020304" pitchFamily="18" charset="0"/>
                        </a:rPr>
                        <a:t>Caro, M. F., </a:t>
                      </a:r>
                      <a:r>
                        <a:rPr lang="en-US" sz="1000" u="none" strike="noStrike" dirty="0" err="1">
                          <a:effectLst/>
                          <a:latin typeface="Times New Roman" panose="02020603050405020304" pitchFamily="18" charset="0"/>
                          <a:cs typeface="Times New Roman" panose="02020603050405020304" pitchFamily="18" charset="0"/>
                        </a:rPr>
                        <a:t>Josvula</a:t>
                      </a:r>
                      <a:r>
                        <a:rPr lang="en-US" sz="1000" u="none" strike="noStrike" dirty="0">
                          <a:effectLst/>
                          <a:latin typeface="Times New Roman" panose="02020603050405020304" pitchFamily="18" charset="0"/>
                          <a:cs typeface="Times New Roman" panose="02020603050405020304" pitchFamily="18" charset="0"/>
                        </a:rPr>
                        <a:t>, D. P., Gomez, A. A., &amp; Kennedy, C. M. (2018). Introduction to the CARINA Metacognitive Architecture. Proceedings of 2018 IEEE 17th International Conference on Cognitive Informatics and Cognitive Computing, ICCI*CC 2018, (October), 530–540. https://doi.org/10.1109/ICCI-CC.2018.8482051</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extLst>
                  <a:ext uri="{0D108BD9-81ED-4DB2-BD59-A6C34878D82A}">
                    <a16:rowId xmlns:a16="http://schemas.microsoft.com/office/drawing/2014/main" val="1140866378"/>
                  </a:ext>
                </a:extLst>
              </a:tr>
              <a:tr h="620540">
                <a:tc>
                  <a:txBody>
                    <a:bodyPr/>
                    <a:lstStyle/>
                    <a:p>
                      <a:pPr algn="ctr" fontAlgn="ctr"/>
                      <a:r>
                        <a:rPr lang="ru-RU" sz="1000" b="1" u="none" strike="noStrike" dirty="0">
                          <a:effectLst/>
                          <a:latin typeface="Times New Roman" panose="02020603050405020304" pitchFamily="18" charset="0"/>
                          <a:cs typeface="Times New Roman" panose="02020603050405020304" pitchFamily="18" charset="0"/>
                        </a:rPr>
                        <a:t>Ссылка на код и ссылка на архитектуру</a:t>
                      </a:r>
                      <a:endParaRPr lang="ru-RU"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a:effectLst/>
                          <a:latin typeface="Times New Roman" panose="02020603050405020304" pitchFamily="18" charset="0"/>
                          <a:cs typeface="Times New Roman" panose="02020603050405020304" pitchFamily="18" charset="0"/>
                          <a:hlinkClick r:id="rId3"/>
                        </a:rPr>
                        <a:t>http://strl-robotics.ru/     https://github.com/cog-isa/map-core</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ctr" fontAlgn="ctr"/>
                      <a:r>
                        <a:rPr lang="en-US" sz="1000" u="sng" strike="noStrike">
                          <a:effectLst/>
                          <a:latin typeface="Times New Roman" panose="02020603050405020304" pitchFamily="18" charset="0"/>
                          <a:cs typeface="Times New Roman" panose="02020603050405020304" pitchFamily="18" charset="0"/>
                          <a:hlinkClick r:id="rId4"/>
                        </a:rPr>
                        <a:t>http://ccrg.cs.memphis.edu/tutorial/</a:t>
                      </a:r>
                      <a:endParaRPr lang="en-US" sz="1000" b="0" i="0" u="sng" strike="noStrike">
                        <a:solidFill>
                          <a:srgbClr val="0563C1"/>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sng" strike="noStrike">
                          <a:effectLst/>
                          <a:latin typeface="Times New Roman" panose="02020603050405020304" pitchFamily="18" charset="0"/>
                          <a:cs typeface="Times New Roman" panose="02020603050405020304" pitchFamily="18" charset="0"/>
                          <a:hlinkClick r:id="rId5"/>
                        </a:rPr>
                        <a:t>https://soar.eecs.umich.edu/articles/downloads/soar-suite/227-soar-suite-9-6-0</a:t>
                      </a:r>
                      <a:endParaRPr lang="en-US" sz="1000" b="0" i="0" u="sng" strike="noStrike">
                        <a:solidFill>
                          <a:srgbClr val="0563C1"/>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sng" strike="noStrike">
                          <a:effectLst/>
                          <a:latin typeface="Times New Roman" panose="02020603050405020304" pitchFamily="18" charset="0"/>
                          <a:cs typeface="Times New Roman" panose="02020603050405020304" pitchFamily="18" charset="0"/>
                          <a:hlinkClick r:id="rId6"/>
                        </a:rPr>
                        <a:t>http://www.clarioncognitivearchitecture.com/</a:t>
                      </a:r>
                      <a:endParaRPr lang="en-US" sz="1000" b="0" i="0" u="sng" strike="noStrike">
                        <a:solidFill>
                          <a:srgbClr val="0563C1"/>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sng" strike="noStrike">
                          <a:effectLst/>
                          <a:latin typeface="Times New Roman" panose="02020603050405020304" pitchFamily="18" charset="0"/>
                          <a:cs typeface="Times New Roman" panose="02020603050405020304" pitchFamily="18" charset="0"/>
                          <a:hlinkClick r:id="rId7"/>
                        </a:rPr>
                        <a:t>http://act-r.psy.cmu.edu/</a:t>
                      </a:r>
                      <a:endParaRPr lang="en-US" sz="1000" b="0" i="0" u="sng" strike="noStrike">
                        <a:solidFill>
                          <a:srgbClr val="0563C1"/>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sng" strike="noStrike">
                          <a:effectLst/>
                          <a:latin typeface="Times New Roman" panose="02020603050405020304" pitchFamily="18" charset="0"/>
                          <a:cs typeface="Times New Roman" panose="02020603050405020304" pitchFamily="18" charset="0"/>
                          <a:hlinkClick r:id="rId8"/>
                        </a:rPr>
                        <a:t>http://cll.stanford.edu/research/ongoing/icarus/</a:t>
                      </a:r>
                      <a:endParaRPr lang="en-US" sz="1000" b="0" i="0" u="sng" strike="noStrike">
                        <a:solidFill>
                          <a:srgbClr val="0563C1"/>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sng" strike="noStrike">
                          <a:effectLst/>
                          <a:latin typeface="Times New Roman" panose="02020603050405020304" pitchFamily="18" charset="0"/>
                          <a:cs typeface="Times New Roman" panose="02020603050405020304" pitchFamily="18" charset="0"/>
                          <a:hlinkClick r:id="rId9"/>
                        </a:rPr>
                        <a:t>http://www.cs.hunter.cuny.edu/~epstein/</a:t>
                      </a:r>
                      <a:endParaRPr lang="en-US" sz="1000" b="0" i="0" u="sng" strike="noStrike">
                        <a:solidFill>
                          <a:srgbClr val="0563C1"/>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ru-RU" sz="1000" u="none" strike="noStrike">
                          <a:effectLst/>
                          <a:latin typeface="Times New Roman" panose="02020603050405020304" pitchFamily="18" charset="0"/>
                          <a:cs typeface="Times New Roman" panose="02020603050405020304" pitchFamily="18" charset="0"/>
                        </a:rPr>
                        <a:t>Описание отсутствует.</a:t>
                      </a:r>
                      <a:endParaRPr lang="ru-RU" sz="1000" b="0" i="0" u="none" strike="noStrike">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none" strike="noStrike" dirty="0">
                          <a:effectLst/>
                          <a:latin typeface="Times New Roman" panose="02020603050405020304" pitchFamily="18" charset="0"/>
                          <a:cs typeface="Times New Roman" panose="02020603050405020304" pitchFamily="18" charset="0"/>
                        </a:rPr>
                        <a:t> https://dblp.uni-trier.de/pers/b/Bechon:Patrick.html</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021" marR="5021" marT="5021" marB="0" anchor="ctr"/>
                </a:tc>
                <a:tc>
                  <a:txBody>
                    <a:bodyPr/>
                    <a:lstStyle/>
                    <a:p>
                      <a:pPr algn="l" fontAlgn="ctr"/>
                      <a:r>
                        <a:rPr lang="en-US" sz="1000" u="sng" strike="noStrike" dirty="0">
                          <a:effectLst/>
                          <a:latin typeface="Times New Roman" panose="02020603050405020304" pitchFamily="18" charset="0"/>
                          <a:cs typeface="Times New Roman" panose="02020603050405020304" pitchFamily="18" charset="0"/>
                          <a:hlinkClick r:id="rId10"/>
                        </a:rPr>
                        <a:t>https://www.researchgate.net/profile/Manuel_Pineres</a:t>
                      </a:r>
                      <a:endParaRPr lang="en-US" sz="1000" b="0" i="0" u="sng" strike="noStrike" dirty="0">
                        <a:solidFill>
                          <a:srgbClr val="0563C1"/>
                        </a:solidFill>
                        <a:effectLst/>
                        <a:latin typeface="Times New Roman" panose="02020603050405020304" pitchFamily="18" charset="0"/>
                        <a:cs typeface="Times New Roman" panose="02020603050405020304" pitchFamily="18" charset="0"/>
                      </a:endParaRPr>
                    </a:p>
                  </a:txBody>
                  <a:tcPr marL="5021" marR="5021" marT="5021" marB="0" anchor="ctr"/>
                </a:tc>
                <a:extLst>
                  <a:ext uri="{0D108BD9-81ED-4DB2-BD59-A6C34878D82A}">
                    <a16:rowId xmlns:a16="http://schemas.microsoft.com/office/drawing/2014/main" val="2616506909"/>
                  </a:ext>
                </a:extLst>
              </a:tr>
            </a:tbl>
          </a:graphicData>
        </a:graphic>
      </p:graphicFrame>
    </p:spTree>
    <p:extLst>
      <p:ext uri="{BB962C8B-B14F-4D97-AF65-F5344CB8AC3E}">
        <p14:creationId xmlns:p14="http://schemas.microsoft.com/office/powerpoint/2010/main" val="395775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505690" y="124980"/>
            <a:ext cx="4694382" cy="5585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300" b="1" dirty="0">
                <a:latin typeface="Times New Roman" panose="02020603050405020304" pitchFamily="18" charset="0"/>
                <a:cs typeface="Times New Roman" panose="02020603050405020304" pitchFamily="18" charset="0"/>
              </a:rPr>
              <a:t>Синтез поведения</a:t>
            </a:r>
            <a:endParaRPr lang="en-US" sz="3300" b="1" dirty="0">
              <a:latin typeface="Times New Roman" panose="02020603050405020304" pitchFamily="18" charset="0"/>
              <a:cs typeface="Times New Roman" panose="02020603050405020304" pitchFamily="18" charset="0"/>
            </a:endParaRPr>
          </a:p>
        </p:txBody>
      </p:sp>
      <p:sp>
        <p:nvSpPr>
          <p:cNvPr id="5" name="Скругленный прямоугольник 4"/>
          <p:cNvSpPr/>
          <p:nvPr/>
        </p:nvSpPr>
        <p:spPr>
          <a:xfrm>
            <a:off x="1025239" y="1551713"/>
            <a:ext cx="2087418" cy="45442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Times New Roman" panose="02020603050405020304" pitchFamily="18" charset="0"/>
              <a:cs typeface="Times New Roman" panose="02020603050405020304" pitchFamily="18" charset="0"/>
            </a:endParaRPr>
          </a:p>
        </p:txBody>
      </p:sp>
      <p:sp>
        <p:nvSpPr>
          <p:cNvPr id="6" name="Скругленный прямоугольник 5"/>
          <p:cNvSpPr/>
          <p:nvPr/>
        </p:nvSpPr>
        <p:spPr>
          <a:xfrm>
            <a:off x="1357748" y="1838042"/>
            <a:ext cx="1440872" cy="46181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Times New Roman" panose="02020603050405020304" pitchFamily="18" charset="0"/>
              <a:cs typeface="Times New Roman" panose="02020603050405020304" pitchFamily="18" charset="0"/>
            </a:endParaRPr>
          </a:p>
        </p:txBody>
      </p:sp>
      <p:sp>
        <p:nvSpPr>
          <p:cNvPr id="7" name="Скругленный прямоугольник 6"/>
          <p:cNvSpPr/>
          <p:nvPr/>
        </p:nvSpPr>
        <p:spPr>
          <a:xfrm>
            <a:off x="1357748" y="2452260"/>
            <a:ext cx="1440872" cy="46181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latin typeface="Times New Roman" panose="02020603050405020304" pitchFamily="18" charset="0"/>
                <a:cs typeface="Times New Roman" panose="02020603050405020304" pitchFamily="18" charset="0"/>
              </a:rPr>
              <a:t>Кора</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8" name="Скругленный прямоугольник 7"/>
          <p:cNvSpPr/>
          <p:nvPr/>
        </p:nvSpPr>
        <p:spPr>
          <a:xfrm>
            <a:off x="1357748" y="3066478"/>
            <a:ext cx="1440872" cy="46181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Times New Roman" panose="02020603050405020304" pitchFamily="18" charset="0"/>
              <a:cs typeface="Times New Roman" panose="02020603050405020304" pitchFamily="18" charset="0"/>
            </a:endParaRPr>
          </a:p>
        </p:txBody>
      </p:sp>
      <p:sp>
        <p:nvSpPr>
          <p:cNvPr id="9" name="Скругленный прямоугольник 8"/>
          <p:cNvSpPr/>
          <p:nvPr/>
        </p:nvSpPr>
        <p:spPr>
          <a:xfrm>
            <a:off x="1348512" y="3639137"/>
            <a:ext cx="1440872" cy="98829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err="1">
                <a:solidFill>
                  <a:schemeClr val="tx1"/>
                </a:solidFill>
                <a:latin typeface="Times New Roman" panose="02020603050405020304" pitchFamily="18" charset="0"/>
                <a:cs typeface="Times New Roman" panose="02020603050405020304" pitchFamily="18" charset="0"/>
              </a:rPr>
              <a:t>Гипотоламус</a:t>
            </a:r>
            <a:endParaRPr lang="ru-RU" sz="1600" dirty="0">
              <a:solidFill>
                <a:schemeClr val="tx1"/>
              </a:solidFill>
              <a:latin typeface="Times New Roman" panose="02020603050405020304" pitchFamily="18" charset="0"/>
              <a:cs typeface="Times New Roman" panose="02020603050405020304" pitchFamily="18" charset="0"/>
            </a:endParaRPr>
          </a:p>
          <a:p>
            <a:pPr algn="ctr"/>
            <a:r>
              <a:rPr lang="ru-RU" sz="1600" dirty="0">
                <a:solidFill>
                  <a:schemeClr val="tx1"/>
                </a:solidFill>
                <a:latin typeface="Times New Roman" panose="02020603050405020304" pitchFamily="18" charset="0"/>
                <a:cs typeface="Times New Roman" panose="02020603050405020304" pitchFamily="18" charset="0"/>
              </a:rPr>
              <a:t>(регулирование изменений)</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0" name="Скругленный прямоугольник 9"/>
          <p:cNvSpPr/>
          <p:nvPr/>
        </p:nvSpPr>
        <p:spPr>
          <a:xfrm>
            <a:off x="1238066" y="4795991"/>
            <a:ext cx="1689100" cy="117763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err="1">
                <a:solidFill>
                  <a:schemeClr val="tx1"/>
                </a:solidFill>
                <a:latin typeface="Times New Roman" panose="02020603050405020304" pitchFamily="18" charset="0"/>
                <a:cs typeface="Times New Roman" panose="02020603050405020304" pitchFamily="18" charset="0"/>
              </a:rPr>
              <a:t>Амигдала</a:t>
            </a:r>
            <a:r>
              <a:rPr lang="ru-RU" sz="1600" dirty="0">
                <a:solidFill>
                  <a:schemeClr val="tx1"/>
                </a:solidFill>
                <a:latin typeface="Times New Roman" panose="02020603050405020304" pitchFamily="18" charset="0"/>
                <a:cs typeface="Times New Roman" panose="02020603050405020304" pitchFamily="18" charset="0"/>
              </a:rPr>
              <a:t> – Вероятностное управление типом поведения</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1" name="Скругленный прямоугольник 10"/>
          <p:cNvSpPr/>
          <p:nvPr/>
        </p:nvSpPr>
        <p:spPr>
          <a:xfrm>
            <a:off x="4419603" y="1551714"/>
            <a:ext cx="5500254" cy="34359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Times New Roman" panose="02020603050405020304" pitchFamily="18" charset="0"/>
              <a:cs typeface="Times New Roman" panose="02020603050405020304" pitchFamily="18" charset="0"/>
            </a:endParaRPr>
          </a:p>
        </p:txBody>
      </p:sp>
      <p:sp>
        <p:nvSpPr>
          <p:cNvPr id="12" name="Скругленный прямоугольник 11"/>
          <p:cNvSpPr/>
          <p:nvPr/>
        </p:nvSpPr>
        <p:spPr>
          <a:xfrm>
            <a:off x="4752112" y="1838042"/>
            <a:ext cx="4124036" cy="46181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latin typeface="Times New Roman" panose="02020603050405020304" pitchFamily="18" charset="0"/>
                <a:cs typeface="Times New Roman" panose="02020603050405020304" pitchFamily="18" charset="0"/>
              </a:rPr>
              <a:t>Цикличность поток информации (базальные отделы переднего мозга)</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3" name="Скругленный прямоугольник 12"/>
          <p:cNvSpPr/>
          <p:nvPr/>
        </p:nvSpPr>
        <p:spPr>
          <a:xfrm>
            <a:off x="4752112" y="2452260"/>
            <a:ext cx="4124036" cy="46181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latin typeface="Times New Roman" panose="02020603050405020304" pitchFamily="18" charset="0"/>
                <a:cs typeface="Times New Roman" panose="02020603050405020304" pitchFamily="18" charset="0"/>
              </a:rPr>
              <a:t>Управление потоками информации (Таламус)</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4" name="Скругленный прямоугольник 13"/>
          <p:cNvSpPr/>
          <p:nvPr/>
        </p:nvSpPr>
        <p:spPr>
          <a:xfrm>
            <a:off x="4752111" y="3066478"/>
            <a:ext cx="4197927" cy="46181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latin typeface="Times New Roman" panose="02020603050405020304" pitchFamily="18" charset="0"/>
                <a:cs typeface="Times New Roman" panose="02020603050405020304" pitchFamily="18" charset="0"/>
              </a:rPr>
              <a:t>Выбор элементарного поведения (Задние базальные ганглии)</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5" name="Скругленный прямоугольник 14"/>
          <p:cNvSpPr/>
          <p:nvPr/>
        </p:nvSpPr>
        <p:spPr>
          <a:xfrm>
            <a:off x="4742876" y="3680696"/>
            <a:ext cx="4207162" cy="46181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latin typeface="Times New Roman" panose="02020603050405020304" pitchFamily="18" charset="0"/>
                <a:cs typeface="Times New Roman" panose="02020603050405020304" pitchFamily="18" charset="0"/>
              </a:rPr>
              <a:t>Выбор тактического поведения (Центральные базальные ганглии)</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6" name="Скругленный прямоугольник 15"/>
          <p:cNvSpPr/>
          <p:nvPr/>
        </p:nvSpPr>
        <p:spPr>
          <a:xfrm>
            <a:off x="4752112" y="4294914"/>
            <a:ext cx="4197926" cy="46181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latin typeface="Times New Roman" panose="02020603050405020304" pitchFamily="18" charset="0"/>
                <a:cs typeface="Times New Roman" panose="02020603050405020304" pitchFamily="18" charset="0"/>
              </a:rPr>
              <a:t>Выбор стратегии поведения (Передние базальные ганглии)</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7" name="Скругленный прямоугольник 16"/>
          <p:cNvSpPr/>
          <p:nvPr/>
        </p:nvSpPr>
        <p:spPr>
          <a:xfrm>
            <a:off x="4752111" y="5052301"/>
            <a:ext cx="3144981" cy="72043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latin typeface="Times New Roman" panose="02020603050405020304" pitchFamily="18" charset="0"/>
                <a:cs typeface="Times New Roman" panose="02020603050405020304" pitchFamily="18" charset="0"/>
              </a:rPr>
              <a:t>Управление последовательностью действий (Мозжечок)</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8" name="Скругленный прямоугольник 17"/>
          <p:cNvSpPr/>
          <p:nvPr/>
        </p:nvSpPr>
        <p:spPr>
          <a:xfrm>
            <a:off x="4702466" y="6003640"/>
            <a:ext cx="4124036" cy="46181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solidFill>
                  <a:schemeClr val="tx1"/>
                </a:solidFill>
                <a:latin typeface="Times New Roman" panose="02020603050405020304" pitchFamily="18" charset="0"/>
                <a:cs typeface="Times New Roman" panose="02020603050405020304" pitchFamily="18" charset="0"/>
              </a:rPr>
              <a:t>Реализация моторного поведения (Ствол мозга и спинной мозг)</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1191493" y="808402"/>
            <a:ext cx="1773381" cy="584775"/>
          </a:xfrm>
          <a:prstGeom prst="rect">
            <a:avLst/>
          </a:prstGeom>
          <a:noFill/>
        </p:spPr>
        <p:txBody>
          <a:bodyPr wrap="square" rtlCol="0">
            <a:spAutoFit/>
          </a:bodyPr>
          <a:lstStyle/>
          <a:p>
            <a:pPr algn="ctr"/>
            <a:r>
              <a:rPr lang="ru-RU" sz="1600" b="1" dirty="0">
                <a:latin typeface="Times New Roman" panose="02020603050405020304" pitchFamily="18" charset="0"/>
                <a:cs typeface="Times New Roman" panose="02020603050405020304" pitchFamily="18" charset="0"/>
              </a:rPr>
              <a:t>Определение условий</a:t>
            </a:r>
            <a:endParaRPr lang="en-US" sz="1600" b="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4585857" y="829183"/>
            <a:ext cx="1773381" cy="584775"/>
          </a:xfrm>
          <a:prstGeom prst="rect">
            <a:avLst/>
          </a:prstGeom>
          <a:noFill/>
        </p:spPr>
        <p:txBody>
          <a:bodyPr wrap="square" rtlCol="0">
            <a:spAutoFit/>
          </a:bodyPr>
          <a:lstStyle/>
          <a:p>
            <a:pPr algn="ctr"/>
            <a:r>
              <a:rPr lang="ru-RU" sz="1600" b="1" dirty="0">
                <a:latin typeface="Times New Roman" panose="02020603050405020304" pitchFamily="18" charset="0"/>
                <a:cs typeface="Times New Roman" panose="02020603050405020304" pitchFamily="18" charset="0"/>
              </a:rPr>
              <a:t>Синтез поведения</a:t>
            </a:r>
            <a:endParaRPr lang="en-US" sz="1600" b="1" dirty="0">
              <a:latin typeface="Times New Roman" panose="02020603050405020304" pitchFamily="18" charset="0"/>
              <a:cs typeface="Times New Roman" panose="02020603050405020304" pitchFamily="18" charset="0"/>
            </a:endParaRPr>
          </a:p>
        </p:txBody>
      </p:sp>
      <p:cxnSp>
        <p:nvCxnSpPr>
          <p:cNvPr id="23" name="Прямая со стрелкой 22"/>
          <p:cNvCxnSpPr>
            <a:stCxn id="6" idx="3"/>
            <a:endCxn id="12" idx="1"/>
          </p:cNvCxnSpPr>
          <p:nvPr/>
        </p:nvCxnSpPr>
        <p:spPr>
          <a:xfrm>
            <a:off x="2798620" y="2068951"/>
            <a:ext cx="1953492"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a:stCxn id="7" idx="3"/>
          </p:cNvCxnSpPr>
          <p:nvPr/>
        </p:nvCxnSpPr>
        <p:spPr>
          <a:xfrm>
            <a:off x="2798620" y="2683169"/>
            <a:ext cx="1944256" cy="461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p:cNvCxnSpPr>
            <a:stCxn id="8" idx="3"/>
            <a:endCxn id="14" idx="1"/>
          </p:cNvCxnSpPr>
          <p:nvPr/>
        </p:nvCxnSpPr>
        <p:spPr>
          <a:xfrm>
            <a:off x="2798620" y="3297387"/>
            <a:ext cx="195349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Соединительная линия уступом 31"/>
          <p:cNvCxnSpPr>
            <a:stCxn id="5" idx="3"/>
            <a:endCxn id="17" idx="1"/>
          </p:cNvCxnSpPr>
          <p:nvPr/>
        </p:nvCxnSpPr>
        <p:spPr>
          <a:xfrm>
            <a:off x="3112657" y="3823859"/>
            <a:ext cx="1639454" cy="16348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Соединительная линия уступом 32"/>
          <p:cNvCxnSpPr>
            <a:endCxn id="18" idx="1"/>
          </p:cNvCxnSpPr>
          <p:nvPr/>
        </p:nvCxnSpPr>
        <p:spPr>
          <a:xfrm rot="16200000" flipH="1">
            <a:off x="3929499" y="5461581"/>
            <a:ext cx="775853" cy="770082"/>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465956" y="5634308"/>
            <a:ext cx="1357745" cy="830997"/>
          </a:xfrm>
          <a:prstGeom prst="rect">
            <a:avLst/>
          </a:prstGeom>
          <a:noFill/>
        </p:spPr>
        <p:txBody>
          <a:bodyPr wrap="square" rtlCol="0">
            <a:spAutoFit/>
          </a:bodyPr>
          <a:lstStyle/>
          <a:p>
            <a:r>
              <a:rPr lang="ru-RU" sz="1600" dirty="0">
                <a:latin typeface="Times New Roman" panose="02020603050405020304" pitchFamily="18" charset="0"/>
                <a:cs typeface="Times New Roman" panose="02020603050405020304" pitchFamily="18" charset="0"/>
              </a:rPr>
              <a:t>Упрощённая модель </a:t>
            </a:r>
            <a:r>
              <a:rPr lang="ru-RU" sz="1600" dirty="0" err="1">
                <a:latin typeface="Times New Roman" panose="02020603050405020304" pitchFamily="18" charset="0"/>
                <a:cs typeface="Times New Roman" panose="02020603050405020304" pitchFamily="18" charset="0"/>
              </a:rPr>
              <a:t>Коварда</a:t>
            </a:r>
            <a:endParaRPr lang="en-US" sz="1600" dirty="0">
              <a:latin typeface="Times New Roman" panose="02020603050405020304" pitchFamily="18" charset="0"/>
              <a:cs typeface="Times New Roman" panose="02020603050405020304" pitchFamily="18" charset="0"/>
            </a:endParaRPr>
          </a:p>
        </p:txBody>
      </p:sp>
      <p:sp>
        <p:nvSpPr>
          <p:cNvPr id="2" name="Овал 1"/>
          <p:cNvSpPr/>
          <p:nvPr/>
        </p:nvSpPr>
        <p:spPr>
          <a:xfrm>
            <a:off x="4419603" y="4202550"/>
            <a:ext cx="5047670" cy="7943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9765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623491"/>
            <a:ext cx="6297018" cy="1181298"/>
          </a:xfrm>
          <a:prstGeom prst="rect">
            <a:avLst/>
          </a:prstGeom>
          <a:noFill/>
          <a:ln/>
        </p:spPr>
        <p:txBody>
          <a:bodyPr wrap="squar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Характеристики когнитивной архитектуры</a:t>
            </a:r>
            <a:endParaRPr lang="en-US" sz="3708" dirty="0">
              <a:latin typeface="Times New Roman" panose="02020603050405020304" pitchFamily="18" charset="0"/>
              <a:cs typeface="Times New Roman" panose="02020603050405020304" pitchFamily="18" charset="0"/>
            </a:endParaRPr>
          </a:p>
        </p:txBody>
      </p:sp>
      <p:sp>
        <p:nvSpPr>
          <p:cNvPr id="4" name="Shape 1"/>
          <p:cNvSpPr/>
          <p:nvPr/>
        </p:nvSpPr>
        <p:spPr>
          <a:xfrm>
            <a:off x="5233492" y="2300882"/>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5" name="Text 2"/>
          <p:cNvSpPr/>
          <p:nvPr/>
        </p:nvSpPr>
        <p:spPr>
          <a:xfrm>
            <a:off x="5389166" y="2371725"/>
            <a:ext cx="113804" cy="283568"/>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Times New Roman" panose="02020603050405020304" pitchFamily="18" charset="0"/>
                <a:ea typeface="Inter Bold" pitchFamily="34" charset="-122"/>
                <a:cs typeface="Times New Roman" panose="02020603050405020304" pitchFamily="18" charset="0"/>
              </a:rPr>
              <a:t>1</a:t>
            </a:r>
            <a:endParaRPr lang="en-US" sz="2208" dirty="0">
              <a:latin typeface="Times New Roman" panose="02020603050405020304" pitchFamily="18" charset="0"/>
              <a:cs typeface="Times New Roman" panose="02020603050405020304" pitchFamily="18" charset="0"/>
            </a:endParaRPr>
          </a:p>
        </p:txBody>
      </p:sp>
      <p:sp>
        <p:nvSpPr>
          <p:cNvPr id="6" name="Text 3"/>
          <p:cNvSpPr/>
          <p:nvPr/>
        </p:nvSpPr>
        <p:spPr>
          <a:xfrm>
            <a:off x="5847755" y="2300883"/>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Понимание языка</a:t>
            </a:r>
            <a:endParaRPr lang="en-US" sz="1833" dirty="0">
              <a:latin typeface="Times New Roman" panose="02020603050405020304" pitchFamily="18" charset="0"/>
              <a:cs typeface="Times New Roman" panose="02020603050405020304" pitchFamily="18" charset="0"/>
            </a:endParaRPr>
          </a:p>
        </p:txBody>
      </p:sp>
      <p:sp>
        <p:nvSpPr>
          <p:cNvPr id="7" name="Text 4"/>
          <p:cNvSpPr/>
          <p:nvPr/>
        </p:nvSpPr>
        <p:spPr>
          <a:xfrm>
            <a:off x="5847756" y="2709565"/>
            <a:ext cx="2439789" cy="1209675"/>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Система способна интерпретировать запросы на естественном языке.</a:t>
            </a:r>
            <a:endParaRPr lang="en-US" sz="1458" dirty="0">
              <a:latin typeface="Times New Roman" panose="02020603050405020304" pitchFamily="18" charset="0"/>
              <a:cs typeface="Times New Roman" panose="02020603050405020304" pitchFamily="18" charset="0"/>
            </a:endParaRPr>
          </a:p>
        </p:txBody>
      </p:sp>
      <p:sp>
        <p:nvSpPr>
          <p:cNvPr id="8" name="Shape 5"/>
          <p:cNvSpPr/>
          <p:nvPr/>
        </p:nvSpPr>
        <p:spPr>
          <a:xfrm>
            <a:off x="8476556" y="2300882"/>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9" name="Text 6"/>
          <p:cNvSpPr/>
          <p:nvPr/>
        </p:nvSpPr>
        <p:spPr>
          <a:xfrm>
            <a:off x="8604151" y="2371725"/>
            <a:ext cx="170061" cy="283568"/>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Times New Roman" panose="02020603050405020304" pitchFamily="18" charset="0"/>
                <a:ea typeface="Inter Bold" pitchFamily="34" charset="-122"/>
                <a:cs typeface="Times New Roman" panose="02020603050405020304" pitchFamily="18" charset="0"/>
              </a:rPr>
              <a:t>2</a:t>
            </a:r>
            <a:endParaRPr lang="en-US" sz="2208" dirty="0">
              <a:latin typeface="Times New Roman" panose="02020603050405020304" pitchFamily="18" charset="0"/>
              <a:cs typeface="Times New Roman" panose="02020603050405020304" pitchFamily="18" charset="0"/>
            </a:endParaRPr>
          </a:p>
        </p:txBody>
      </p:sp>
      <p:sp>
        <p:nvSpPr>
          <p:cNvPr id="10" name="Text 7"/>
          <p:cNvSpPr/>
          <p:nvPr/>
        </p:nvSpPr>
        <p:spPr>
          <a:xfrm>
            <a:off x="9090820" y="2300883"/>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Самосознание</a:t>
            </a:r>
            <a:endParaRPr lang="en-US" sz="1833" dirty="0">
              <a:latin typeface="Times New Roman" panose="02020603050405020304" pitchFamily="18" charset="0"/>
              <a:cs typeface="Times New Roman" panose="02020603050405020304" pitchFamily="18" charset="0"/>
            </a:endParaRPr>
          </a:p>
        </p:txBody>
      </p:sp>
      <p:sp>
        <p:nvSpPr>
          <p:cNvPr id="11" name="Text 8"/>
          <p:cNvSpPr/>
          <p:nvPr/>
        </p:nvSpPr>
        <p:spPr>
          <a:xfrm>
            <a:off x="9090820" y="2709565"/>
            <a:ext cx="2439789" cy="907257"/>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Архитектура осознает свое местоположение и возможности.</a:t>
            </a:r>
            <a:endParaRPr lang="en-US" sz="1458" dirty="0">
              <a:latin typeface="Times New Roman" panose="02020603050405020304" pitchFamily="18" charset="0"/>
              <a:cs typeface="Times New Roman" panose="02020603050405020304" pitchFamily="18" charset="0"/>
            </a:endParaRPr>
          </a:p>
        </p:txBody>
      </p:sp>
      <p:sp>
        <p:nvSpPr>
          <p:cNvPr id="12" name="Shape 9"/>
          <p:cNvSpPr/>
          <p:nvPr/>
        </p:nvSpPr>
        <p:spPr>
          <a:xfrm>
            <a:off x="5233492" y="4320877"/>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3" name="Text 10"/>
          <p:cNvSpPr/>
          <p:nvPr/>
        </p:nvSpPr>
        <p:spPr>
          <a:xfrm>
            <a:off x="5358805" y="4391719"/>
            <a:ext cx="174526" cy="283568"/>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Times New Roman" panose="02020603050405020304" pitchFamily="18" charset="0"/>
                <a:ea typeface="Inter Bold" pitchFamily="34" charset="-122"/>
                <a:cs typeface="Times New Roman" panose="02020603050405020304" pitchFamily="18" charset="0"/>
              </a:rPr>
              <a:t>3</a:t>
            </a:r>
            <a:endParaRPr lang="en-US" sz="2208" dirty="0">
              <a:latin typeface="Times New Roman" panose="02020603050405020304" pitchFamily="18" charset="0"/>
              <a:cs typeface="Times New Roman" panose="02020603050405020304" pitchFamily="18" charset="0"/>
            </a:endParaRPr>
          </a:p>
        </p:txBody>
      </p:sp>
      <p:sp>
        <p:nvSpPr>
          <p:cNvPr id="14" name="Text 11"/>
          <p:cNvSpPr/>
          <p:nvPr/>
        </p:nvSpPr>
        <p:spPr>
          <a:xfrm>
            <a:off x="5847755" y="4320878"/>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Адаптивность</a:t>
            </a:r>
            <a:endParaRPr lang="en-US" sz="1833" dirty="0">
              <a:latin typeface="Times New Roman" panose="02020603050405020304" pitchFamily="18" charset="0"/>
              <a:cs typeface="Times New Roman" panose="02020603050405020304" pitchFamily="18" charset="0"/>
            </a:endParaRPr>
          </a:p>
        </p:txBody>
      </p:sp>
      <p:sp>
        <p:nvSpPr>
          <p:cNvPr id="15" name="Text 12"/>
          <p:cNvSpPr/>
          <p:nvPr/>
        </p:nvSpPr>
        <p:spPr>
          <a:xfrm>
            <a:off x="5847756" y="4729559"/>
            <a:ext cx="2439789" cy="907257"/>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Может учиться на основе собственного и чужого опыта.</a:t>
            </a:r>
            <a:endParaRPr lang="en-US" sz="1458" dirty="0">
              <a:latin typeface="Times New Roman" panose="02020603050405020304" pitchFamily="18" charset="0"/>
              <a:cs typeface="Times New Roman" panose="02020603050405020304" pitchFamily="18" charset="0"/>
            </a:endParaRPr>
          </a:p>
        </p:txBody>
      </p:sp>
      <p:sp>
        <p:nvSpPr>
          <p:cNvPr id="16" name="Shape 13"/>
          <p:cNvSpPr/>
          <p:nvPr/>
        </p:nvSpPr>
        <p:spPr>
          <a:xfrm>
            <a:off x="8476556" y="4320877"/>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7" name="Text 14"/>
          <p:cNvSpPr/>
          <p:nvPr/>
        </p:nvSpPr>
        <p:spPr>
          <a:xfrm>
            <a:off x="8597503" y="4391719"/>
            <a:ext cx="183257" cy="283568"/>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Times New Roman" panose="02020603050405020304" pitchFamily="18" charset="0"/>
                <a:ea typeface="Inter Bold" pitchFamily="34" charset="-122"/>
                <a:cs typeface="Times New Roman" panose="02020603050405020304" pitchFamily="18" charset="0"/>
              </a:rPr>
              <a:t>4</a:t>
            </a:r>
            <a:endParaRPr lang="en-US" sz="2208" dirty="0">
              <a:latin typeface="Times New Roman" panose="02020603050405020304" pitchFamily="18" charset="0"/>
              <a:cs typeface="Times New Roman" panose="02020603050405020304" pitchFamily="18" charset="0"/>
            </a:endParaRPr>
          </a:p>
        </p:txBody>
      </p:sp>
      <p:sp>
        <p:nvSpPr>
          <p:cNvPr id="18" name="Text 15"/>
          <p:cNvSpPr/>
          <p:nvPr/>
        </p:nvSpPr>
        <p:spPr>
          <a:xfrm>
            <a:off x="9090820" y="4320878"/>
            <a:ext cx="2439789" cy="590550"/>
          </a:xfrm>
          <a:prstGeom prst="rect">
            <a:avLst/>
          </a:prstGeom>
          <a:noFill/>
          <a:ln/>
        </p:spPr>
        <p:txBody>
          <a:bodyPr wrap="squar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Целенаправленность</a:t>
            </a:r>
            <a:endParaRPr lang="en-US" sz="1833" dirty="0">
              <a:latin typeface="Times New Roman" panose="02020603050405020304" pitchFamily="18" charset="0"/>
              <a:cs typeface="Times New Roman" panose="02020603050405020304" pitchFamily="18" charset="0"/>
            </a:endParaRPr>
          </a:p>
        </p:txBody>
      </p:sp>
      <p:sp>
        <p:nvSpPr>
          <p:cNvPr id="19" name="Text 16"/>
          <p:cNvSpPr/>
          <p:nvPr/>
        </p:nvSpPr>
        <p:spPr>
          <a:xfrm>
            <a:off x="9090721" y="4675287"/>
            <a:ext cx="2439789" cy="1209675"/>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Способна синтезировать и выполнять целенаправленную деятельность.</a:t>
            </a:r>
            <a:endParaRPr lang="en-US" sz="145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72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116634"/>
            <a:ext cx="4725492"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Типы картин мира</a:t>
            </a:r>
            <a:endParaRPr lang="en-US" sz="3708" dirty="0">
              <a:latin typeface="Times New Roman" panose="02020603050405020304" pitchFamily="18" charset="0"/>
              <a:cs typeface="Times New Roman" panose="02020603050405020304" pitchFamily="18" charset="0"/>
            </a:endParaRPr>
          </a:p>
        </p:txBody>
      </p:sp>
      <p:sp>
        <p:nvSpPr>
          <p:cNvPr id="3" name="Text 1"/>
          <p:cNvSpPr/>
          <p:nvPr/>
        </p:nvSpPr>
        <p:spPr>
          <a:xfrm>
            <a:off x="661492" y="3179763"/>
            <a:ext cx="2369046" cy="295275"/>
          </a:xfrm>
          <a:prstGeom prst="rect">
            <a:avLst/>
          </a:prstGeom>
          <a:noFill/>
          <a:ln/>
        </p:spPr>
        <p:txBody>
          <a:bodyPr wrap="none" lIns="0" tIns="0" rIns="0" bIns="0" rtlCol="0" anchor="t"/>
          <a:lstStyle/>
          <a:p>
            <a:pPr>
              <a:lnSpc>
                <a:spcPts val="2292"/>
              </a:lnSpc>
            </a:pPr>
            <a:r>
              <a:rPr lang="en-US" sz="1833" b="1" kern="0" spc="-56" dirty="0">
                <a:solidFill>
                  <a:srgbClr val="000000"/>
                </a:solidFill>
                <a:latin typeface="Times New Roman" panose="02020603050405020304" pitchFamily="18" charset="0"/>
                <a:ea typeface="Inter Bold" pitchFamily="34" charset="-122"/>
                <a:cs typeface="Times New Roman" panose="02020603050405020304" pitchFamily="18" charset="0"/>
              </a:rPr>
              <a:t>Рациональная (РКМ)</a:t>
            </a:r>
            <a:endParaRPr lang="en-US" sz="1833" dirty="0">
              <a:latin typeface="Times New Roman" panose="02020603050405020304" pitchFamily="18" charset="0"/>
              <a:cs typeface="Times New Roman" panose="02020603050405020304" pitchFamily="18" charset="0"/>
            </a:endParaRPr>
          </a:p>
        </p:txBody>
      </p:sp>
      <p:sp>
        <p:nvSpPr>
          <p:cNvPr id="4" name="Text 2"/>
          <p:cNvSpPr/>
          <p:nvPr/>
        </p:nvSpPr>
        <p:spPr>
          <a:xfrm>
            <a:off x="661492" y="3664049"/>
            <a:ext cx="3315097" cy="907257"/>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Опирается на эксперимент и созданные ранее модели реальности.</a:t>
            </a:r>
            <a:endParaRPr lang="en-US" sz="1458" dirty="0">
              <a:latin typeface="Times New Roman" panose="02020603050405020304" pitchFamily="18" charset="0"/>
              <a:cs typeface="Times New Roman" panose="02020603050405020304" pitchFamily="18" charset="0"/>
            </a:endParaRPr>
          </a:p>
        </p:txBody>
      </p:sp>
      <p:sp>
        <p:nvSpPr>
          <p:cNvPr id="5" name="Text 3"/>
          <p:cNvSpPr/>
          <p:nvPr/>
        </p:nvSpPr>
        <p:spPr>
          <a:xfrm>
            <a:off x="4444107" y="3179763"/>
            <a:ext cx="2362696" cy="295275"/>
          </a:xfrm>
          <a:prstGeom prst="rect">
            <a:avLst/>
          </a:prstGeom>
          <a:noFill/>
          <a:ln/>
        </p:spPr>
        <p:txBody>
          <a:bodyPr wrap="none" lIns="0" tIns="0" rIns="0" bIns="0" rtlCol="0" anchor="t"/>
          <a:lstStyle/>
          <a:p>
            <a:pPr>
              <a:lnSpc>
                <a:spcPts val="2292"/>
              </a:lnSpc>
            </a:pPr>
            <a:r>
              <a:rPr lang="en-US" sz="1833" b="1" kern="0" spc="-56" dirty="0">
                <a:solidFill>
                  <a:srgbClr val="000000"/>
                </a:solidFill>
                <a:latin typeface="Times New Roman" panose="02020603050405020304" pitchFamily="18" charset="0"/>
                <a:ea typeface="Inter Bold" pitchFamily="34" charset="-122"/>
                <a:cs typeface="Times New Roman" panose="02020603050405020304" pitchFamily="18" charset="0"/>
              </a:rPr>
              <a:t>Житейская (ЖКМ)</a:t>
            </a:r>
            <a:endParaRPr lang="en-US" sz="1833" dirty="0">
              <a:latin typeface="Times New Roman" panose="02020603050405020304" pitchFamily="18" charset="0"/>
              <a:cs typeface="Times New Roman" panose="02020603050405020304" pitchFamily="18" charset="0"/>
            </a:endParaRPr>
          </a:p>
        </p:txBody>
      </p:sp>
      <p:sp>
        <p:nvSpPr>
          <p:cNvPr id="6" name="Text 4"/>
          <p:cNvSpPr/>
          <p:nvPr/>
        </p:nvSpPr>
        <p:spPr>
          <a:xfrm>
            <a:off x="4444107" y="3664049"/>
            <a:ext cx="3315097"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Основана на классификациях и определении места каждого агента.</a:t>
            </a:r>
            <a:endParaRPr lang="en-US" sz="1458" dirty="0">
              <a:latin typeface="Times New Roman" panose="02020603050405020304" pitchFamily="18" charset="0"/>
              <a:cs typeface="Times New Roman" panose="02020603050405020304" pitchFamily="18" charset="0"/>
            </a:endParaRPr>
          </a:p>
        </p:txBody>
      </p:sp>
      <p:sp>
        <p:nvSpPr>
          <p:cNvPr id="7" name="Text 5"/>
          <p:cNvSpPr/>
          <p:nvPr/>
        </p:nvSpPr>
        <p:spPr>
          <a:xfrm>
            <a:off x="8226723" y="3179763"/>
            <a:ext cx="2773065" cy="295275"/>
          </a:xfrm>
          <a:prstGeom prst="rect">
            <a:avLst/>
          </a:prstGeom>
          <a:noFill/>
          <a:ln/>
        </p:spPr>
        <p:txBody>
          <a:bodyPr wrap="none" lIns="0" tIns="0" rIns="0" bIns="0" rtlCol="0" anchor="t"/>
          <a:lstStyle/>
          <a:p>
            <a:pPr>
              <a:lnSpc>
                <a:spcPts val="2292"/>
              </a:lnSpc>
            </a:pPr>
            <a:r>
              <a:rPr lang="en-US" sz="1833" b="1" kern="0" spc="-56" dirty="0">
                <a:solidFill>
                  <a:srgbClr val="000000"/>
                </a:solidFill>
                <a:latin typeface="Times New Roman" panose="02020603050405020304" pitchFamily="18" charset="0"/>
                <a:ea typeface="Inter Bold" pitchFamily="34" charset="-122"/>
                <a:cs typeface="Times New Roman" panose="02020603050405020304" pitchFamily="18" charset="0"/>
              </a:rPr>
              <a:t>Мифологическая (МКМ)</a:t>
            </a:r>
            <a:endParaRPr lang="en-US" sz="1833" dirty="0">
              <a:latin typeface="Times New Roman" panose="02020603050405020304" pitchFamily="18" charset="0"/>
              <a:cs typeface="Times New Roman" panose="02020603050405020304" pitchFamily="18" charset="0"/>
            </a:endParaRPr>
          </a:p>
        </p:txBody>
      </p:sp>
      <p:sp>
        <p:nvSpPr>
          <p:cNvPr id="8" name="Text 6"/>
          <p:cNvSpPr/>
          <p:nvPr/>
        </p:nvSpPr>
        <p:spPr>
          <a:xfrm>
            <a:off x="8226722" y="3664049"/>
            <a:ext cx="3315097" cy="907257"/>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Характеризуется неопределенностью границ между агентом и средой.</a:t>
            </a:r>
            <a:endParaRPr lang="en-US" sz="145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0500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77982" y="281998"/>
            <a:ext cx="6975764" cy="318366"/>
          </a:xfrm>
        </p:spPr>
        <p:txBody>
          <a:bodyPr>
            <a:normAutofit fontScale="90000"/>
          </a:bodyPr>
          <a:lstStyle/>
          <a:p>
            <a:r>
              <a:rPr lang="ru-RU" sz="2200" b="1" dirty="0">
                <a:latin typeface="Times New Roman" panose="02020603050405020304" pitchFamily="18" charset="0"/>
                <a:cs typeface="Times New Roman" panose="02020603050405020304" pitchFamily="18" charset="0"/>
              </a:rPr>
              <a:t>Функция моделирования и рациональная картина мира</a:t>
            </a:r>
            <a:endParaRPr lang="en-US" sz="2200" b="1" dirty="0">
              <a:latin typeface="Times New Roman" panose="02020603050405020304" pitchFamily="18" charset="0"/>
              <a:cs typeface="Times New Roman" panose="02020603050405020304"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2171978220"/>
              </p:ext>
            </p:extLst>
          </p:nvPr>
        </p:nvGraphicFramePr>
        <p:xfrm>
          <a:off x="-1" y="688155"/>
          <a:ext cx="12192000" cy="6169844"/>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454194077"/>
                    </a:ext>
                  </a:extLst>
                </a:gridCol>
                <a:gridCol w="6096000">
                  <a:extLst>
                    <a:ext uri="{9D8B030D-6E8A-4147-A177-3AD203B41FA5}">
                      <a16:colId xmlns:a16="http://schemas.microsoft.com/office/drawing/2014/main" val="3929133065"/>
                    </a:ext>
                  </a:extLst>
                </a:gridCol>
              </a:tblGrid>
              <a:tr h="3084922">
                <a:tc>
                  <a:txBody>
                    <a:bodyPr/>
                    <a:lstStyle/>
                    <a:p>
                      <a:pPr marL="0" indent="0">
                        <a:buNone/>
                      </a:pPr>
                      <a:r>
                        <a:rPr lang="ru-RU" sz="1400" b="1" dirty="0">
                          <a:solidFill>
                            <a:schemeClr val="tx1"/>
                          </a:solidFill>
                          <a:latin typeface="Times New Roman" panose="02020603050405020304" pitchFamily="18" charset="0"/>
                          <a:cs typeface="Times New Roman" panose="02020603050405020304" pitchFamily="18" charset="0"/>
                        </a:rPr>
                        <a:t>Рациональная картина мира (РКМ) </a:t>
                      </a:r>
                      <a:r>
                        <a:rPr lang="ru-RU" sz="1400" b="0" dirty="0">
                          <a:solidFill>
                            <a:schemeClr val="tx1"/>
                          </a:solidFill>
                          <a:latin typeface="Times New Roman" panose="02020603050405020304" pitchFamily="18" charset="0"/>
                          <a:cs typeface="Times New Roman" panose="02020603050405020304" pitchFamily="18" charset="0"/>
                        </a:rPr>
                        <a:t>(КМ Взрослого по Берну) – у агента своя (авторская) точка зрения, самосознание развито. Основным инструментом построения модели реальности является эксперимент. (все ссылки на авторитет и на традиции – не воспринимаются, только на опыт). Агент с РКМ опирается на созданные ранее модели реальности, опосредованные концептами.</a:t>
                      </a:r>
                    </a:p>
                    <a:p>
                      <a:r>
                        <a:rPr lang="ru-RU" sz="1400" b="0" dirty="0">
                          <a:solidFill>
                            <a:schemeClr val="tx1"/>
                          </a:solidFill>
                          <a:latin typeface="Times New Roman" panose="02020603050405020304" pitchFamily="18" charset="0"/>
                          <a:cs typeface="Times New Roman" panose="02020603050405020304" pitchFamily="18" charset="0"/>
                        </a:rPr>
                        <a:t>Значение в РКМ – отрефлексированное представление о вере в ситуацию, в которой предмет выступает в определённой роли. (основная функция – выбор роли объекта субъектом).</a:t>
                      </a:r>
                    </a:p>
                    <a:p>
                      <a:r>
                        <a:rPr lang="ru-RU" sz="1400" b="0" dirty="0">
                          <a:solidFill>
                            <a:schemeClr val="tx1"/>
                          </a:solidFill>
                          <a:latin typeface="Times New Roman" panose="02020603050405020304" pitchFamily="18" charset="0"/>
                          <a:cs typeface="Times New Roman" panose="02020603050405020304" pitchFamily="18" charset="0"/>
                        </a:rPr>
                        <a:t>Образ в РКМ – образ предмета, а не объекта (как свойства объекта, так и методы обнаружения этих свойств, степень уверенности в их наличии).</a:t>
                      </a:r>
                    </a:p>
                    <a:p>
                      <a:r>
                        <a:rPr lang="ru-RU" sz="1400" b="0" dirty="0">
                          <a:solidFill>
                            <a:schemeClr val="tx1"/>
                          </a:solidFill>
                          <a:latin typeface="Times New Roman" panose="02020603050405020304" pitchFamily="18" charset="0"/>
                          <a:cs typeface="Times New Roman" panose="02020603050405020304" pitchFamily="18" charset="0"/>
                        </a:rPr>
                        <a:t>Смысл в РКМ – способ определения роли события (или объекта) в деятельности субъекта.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None/>
                      </a:pPr>
                      <a:r>
                        <a:rPr lang="ru-RU" sz="1400" b="1" dirty="0">
                          <a:solidFill>
                            <a:schemeClr val="tx1"/>
                          </a:solidFill>
                          <a:latin typeface="Times New Roman" panose="02020603050405020304" pitchFamily="18" charset="0"/>
                          <a:cs typeface="Times New Roman" panose="02020603050405020304" pitchFamily="18" charset="0"/>
                        </a:rPr>
                        <a:t>Житейская КМ (ЖКМ) </a:t>
                      </a:r>
                      <a:r>
                        <a:rPr lang="ru-RU" sz="1400" b="0" dirty="0">
                          <a:solidFill>
                            <a:schemeClr val="tx1"/>
                          </a:solidFill>
                          <a:latin typeface="Times New Roman" panose="02020603050405020304" pitchFamily="18" charset="0"/>
                          <a:cs typeface="Times New Roman" panose="02020603050405020304" pitchFamily="18" charset="0"/>
                        </a:rPr>
                        <a:t>– построение классификаций и определение места в ней для каждого агента, предмета (рамки). Принципиальная допустимость лакун в знаниях, приводящая к нечувствительности в разрывах теории и практики. (например, в средние века существовала дихотомия между оптической теорией и худ. практикой). Комплексный (не понятийный) характер представлений о мире. ЖКМ – самая стабильная структура (новизна суммируется к уже имеющимся понятиям).</a:t>
                      </a:r>
                    </a:p>
                    <a:p>
                      <a:endParaRPr lang="en-US" sz="1400" b="0" dirty="0">
                        <a:solidFill>
                          <a:schemeClr val="tx1"/>
                        </a:solidFill>
                        <a:latin typeface="Times New Roman" panose="02020603050405020304" pitchFamily="18" charset="0"/>
                        <a:cs typeface="Times New Roman" panose="02020603050405020304" pitchFamily="18" charset="0"/>
                      </a:endParaRPr>
                    </a:p>
                    <a:p>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8875304"/>
                  </a:ext>
                </a:extLst>
              </a:tr>
              <a:tr h="30849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400" b="1" dirty="0">
                          <a:latin typeface="Times New Roman" panose="02020603050405020304" pitchFamily="18" charset="0"/>
                          <a:cs typeface="Times New Roman" panose="02020603050405020304" pitchFamily="18" charset="0"/>
                        </a:rPr>
                        <a:t>Мифологическая КМ (МКМ) </a:t>
                      </a:r>
                      <a:r>
                        <a:rPr lang="ru-RU" sz="1400" dirty="0">
                          <a:latin typeface="Times New Roman" panose="02020603050405020304" pitchFamily="18" charset="0"/>
                          <a:cs typeface="Times New Roman" panose="02020603050405020304" pitchFamily="18" charset="0"/>
                        </a:rPr>
                        <a:t>– неопределённость границ (между агентом и внешней средой нет противопоставления </a:t>
                      </a:r>
                      <a:r>
                        <a:rPr lang="ru-RU" sz="1400" i="1" dirty="0">
                          <a:latin typeface="Times New Roman" panose="02020603050405020304" pitchFamily="18" charset="0"/>
                          <a:cs typeface="Times New Roman" panose="02020603050405020304" pitchFamily="18" charset="0"/>
                        </a:rPr>
                        <a:t>(Леви-</a:t>
                      </a:r>
                      <a:r>
                        <a:rPr lang="ru-RU" sz="1400" i="1" dirty="0" err="1">
                          <a:latin typeface="Times New Roman" panose="02020603050405020304" pitchFamily="18" charset="0"/>
                          <a:cs typeface="Times New Roman" panose="02020603050405020304" pitchFamily="18" charset="0"/>
                        </a:rPr>
                        <a:t>Брюль</a:t>
                      </a:r>
                      <a:r>
                        <a:rPr lang="ru-RU" sz="1400" dirty="0">
                          <a:latin typeface="Times New Roman" panose="02020603050405020304" pitchFamily="18" charset="0"/>
                          <a:cs typeface="Times New Roman" panose="02020603050405020304" pitchFamily="18" charset="0"/>
                        </a:rPr>
                        <a:t>)). Особая убедительность текста, когда субъект восприятия с МКМ (И. П. Павлов – «Русский ум не привязан к фактам. Он больше любит слова и ими оперирует.»).</a:t>
                      </a:r>
                    </a:p>
                    <a:p>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None/>
                      </a:pPr>
                      <a:r>
                        <a:rPr lang="ru-RU" sz="1400" b="1" dirty="0">
                          <a:latin typeface="Times New Roman" panose="02020603050405020304" pitchFamily="18" charset="0"/>
                          <a:cs typeface="Times New Roman" panose="02020603050405020304" pitchFamily="18" charset="0"/>
                        </a:rPr>
                        <a:t>Гетерогенность КМ </a:t>
                      </a:r>
                      <a:r>
                        <a:rPr lang="ru-RU" sz="1400" dirty="0">
                          <a:latin typeface="Times New Roman" panose="02020603050405020304" pitchFamily="18" charset="0"/>
                          <a:cs typeface="Times New Roman" panose="02020603050405020304" pitchFamily="18" charset="0"/>
                        </a:rPr>
                        <a:t>– общим для всех является тот фактор, что представления агента о реальности опосредованы культурно обусловленным способом взаимодействия с ней. В МКМ – у субъекта нет представления о своих представлениях, в ЖКМ – догмы, в РКМ – концепты.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08792"/>
                  </a:ext>
                </a:extLst>
              </a:tr>
            </a:tbl>
          </a:graphicData>
        </a:graphic>
      </p:graphicFrame>
    </p:spTree>
    <p:extLst>
      <p:ext uri="{BB962C8B-B14F-4D97-AF65-F5344CB8AC3E}">
        <p14:creationId xmlns:p14="http://schemas.microsoft.com/office/powerpoint/2010/main" val="3959977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61492" y="3202781"/>
            <a:ext cx="4725492"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Языки картин мира</a:t>
            </a:r>
            <a:endParaRPr lang="en-US" sz="3708" dirty="0">
              <a:latin typeface="Times New Roman" panose="02020603050405020304" pitchFamily="18" charset="0"/>
              <a:cs typeface="Times New Roman" panose="02020603050405020304" pitchFamily="18" charset="0"/>
            </a:endParaRPr>
          </a:p>
        </p:txBody>
      </p:sp>
      <p:sp>
        <p:nvSpPr>
          <p:cNvPr id="4" name="Shape 1"/>
          <p:cNvSpPr/>
          <p:nvPr/>
        </p:nvSpPr>
        <p:spPr>
          <a:xfrm>
            <a:off x="661492" y="4076899"/>
            <a:ext cx="10869018" cy="1940918"/>
          </a:xfrm>
          <a:prstGeom prst="roundRect">
            <a:avLst>
              <a:gd name="adj" fmla="val 4090"/>
            </a:avLst>
          </a:prstGeom>
          <a:noFill/>
          <a:ln w="7620">
            <a:solidFill>
              <a:srgbClr val="000000">
                <a:alpha val="8000"/>
              </a:srgbClr>
            </a:solidFill>
            <a:prstDash val="solid"/>
          </a:ln>
        </p:spPr>
        <p:txBody>
          <a:bodyPr/>
          <a:lstStyle/>
          <a:p>
            <a:endParaRPr lang="fr-FR"/>
          </a:p>
        </p:txBody>
      </p:sp>
      <p:sp>
        <p:nvSpPr>
          <p:cNvPr id="5" name="Shape 2"/>
          <p:cNvSpPr/>
          <p:nvPr/>
        </p:nvSpPr>
        <p:spPr>
          <a:xfrm>
            <a:off x="667842" y="4083248"/>
            <a:ext cx="10856318" cy="844352"/>
          </a:xfrm>
          <a:prstGeom prst="rect">
            <a:avLst/>
          </a:prstGeom>
          <a:solidFill>
            <a:srgbClr val="FFFFFF">
              <a:alpha val="4000"/>
            </a:srgbClr>
          </a:solidFill>
          <a:ln/>
        </p:spPr>
        <p:txBody>
          <a:bodyPr/>
          <a:lstStyle/>
          <a:p>
            <a:endParaRPr lang="fr-FR"/>
          </a:p>
        </p:txBody>
      </p:sp>
      <p:sp>
        <p:nvSpPr>
          <p:cNvPr id="6" name="Text 3"/>
          <p:cNvSpPr/>
          <p:nvPr/>
        </p:nvSpPr>
        <p:spPr>
          <a:xfrm>
            <a:off x="856853" y="4203006"/>
            <a:ext cx="5046960" cy="302419"/>
          </a:xfrm>
          <a:prstGeom prst="rect">
            <a:avLst/>
          </a:prstGeom>
          <a:noFill/>
          <a:ln/>
        </p:spPr>
        <p:txBody>
          <a:bodyPr wrap="non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МКМ</a:t>
            </a:r>
            <a:endParaRPr lang="en-US" sz="1458" dirty="0">
              <a:latin typeface="Times New Roman" panose="02020603050405020304" pitchFamily="18" charset="0"/>
              <a:cs typeface="Times New Roman" panose="02020603050405020304" pitchFamily="18" charset="0"/>
            </a:endParaRPr>
          </a:p>
        </p:txBody>
      </p:sp>
      <p:sp>
        <p:nvSpPr>
          <p:cNvPr id="7" name="Text 4"/>
          <p:cNvSpPr/>
          <p:nvPr/>
        </p:nvSpPr>
        <p:spPr>
          <a:xfrm>
            <a:off x="6288187" y="4203006"/>
            <a:ext cx="5046960"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Естественный язык с дихотомиями и именами собственными</a:t>
            </a:r>
            <a:endParaRPr lang="en-US" sz="1458" dirty="0">
              <a:latin typeface="Times New Roman" panose="02020603050405020304" pitchFamily="18" charset="0"/>
              <a:cs typeface="Times New Roman" panose="02020603050405020304" pitchFamily="18" charset="0"/>
            </a:endParaRPr>
          </a:p>
        </p:txBody>
      </p:sp>
      <p:sp>
        <p:nvSpPr>
          <p:cNvPr id="8" name="Shape 5"/>
          <p:cNvSpPr/>
          <p:nvPr/>
        </p:nvSpPr>
        <p:spPr>
          <a:xfrm>
            <a:off x="667842" y="4927600"/>
            <a:ext cx="10856318" cy="541933"/>
          </a:xfrm>
          <a:prstGeom prst="rect">
            <a:avLst/>
          </a:prstGeom>
          <a:solidFill>
            <a:srgbClr val="000000">
              <a:alpha val="4000"/>
            </a:srgbClr>
          </a:solidFill>
          <a:ln/>
        </p:spPr>
        <p:txBody>
          <a:bodyPr/>
          <a:lstStyle/>
          <a:p>
            <a:endParaRPr lang="fr-FR"/>
          </a:p>
        </p:txBody>
      </p:sp>
      <p:sp>
        <p:nvSpPr>
          <p:cNvPr id="9" name="Text 6"/>
          <p:cNvSpPr/>
          <p:nvPr/>
        </p:nvSpPr>
        <p:spPr>
          <a:xfrm>
            <a:off x="856853" y="5047357"/>
            <a:ext cx="5046960" cy="302419"/>
          </a:xfrm>
          <a:prstGeom prst="rect">
            <a:avLst/>
          </a:prstGeom>
          <a:noFill/>
          <a:ln/>
        </p:spPr>
        <p:txBody>
          <a:bodyPr wrap="non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ЖКМ</a:t>
            </a:r>
            <a:endParaRPr lang="en-US" sz="1458" dirty="0">
              <a:latin typeface="Times New Roman" panose="02020603050405020304" pitchFamily="18" charset="0"/>
              <a:cs typeface="Times New Roman" panose="02020603050405020304" pitchFamily="18" charset="0"/>
            </a:endParaRPr>
          </a:p>
        </p:txBody>
      </p:sp>
      <p:sp>
        <p:nvSpPr>
          <p:cNvPr id="10" name="Text 7"/>
          <p:cNvSpPr/>
          <p:nvPr/>
        </p:nvSpPr>
        <p:spPr>
          <a:xfrm>
            <a:off x="6288187" y="5047357"/>
            <a:ext cx="5046960" cy="302419"/>
          </a:xfrm>
          <a:prstGeom prst="rect">
            <a:avLst/>
          </a:prstGeom>
          <a:noFill/>
          <a:ln/>
        </p:spPr>
        <p:txBody>
          <a:bodyPr wrap="non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Естественный язык с общими категориями и ролями</a:t>
            </a:r>
            <a:endParaRPr lang="en-US" sz="1458" dirty="0">
              <a:latin typeface="Times New Roman" panose="02020603050405020304" pitchFamily="18" charset="0"/>
              <a:cs typeface="Times New Roman" panose="02020603050405020304" pitchFamily="18" charset="0"/>
            </a:endParaRPr>
          </a:p>
        </p:txBody>
      </p:sp>
      <p:sp>
        <p:nvSpPr>
          <p:cNvPr id="11" name="Shape 8"/>
          <p:cNvSpPr/>
          <p:nvPr/>
        </p:nvSpPr>
        <p:spPr>
          <a:xfrm>
            <a:off x="667842" y="5469533"/>
            <a:ext cx="10856318" cy="541933"/>
          </a:xfrm>
          <a:prstGeom prst="rect">
            <a:avLst/>
          </a:prstGeom>
          <a:solidFill>
            <a:srgbClr val="FFFFFF">
              <a:alpha val="4000"/>
            </a:srgbClr>
          </a:solidFill>
          <a:ln/>
        </p:spPr>
        <p:txBody>
          <a:bodyPr/>
          <a:lstStyle/>
          <a:p>
            <a:endParaRPr lang="fr-FR"/>
          </a:p>
        </p:txBody>
      </p:sp>
      <p:sp>
        <p:nvSpPr>
          <p:cNvPr id="12" name="Text 9"/>
          <p:cNvSpPr/>
          <p:nvPr/>
        </p:nvSpPr>
        <p:spPr>
          <a:xfrm>
            <a:off x="856853" y="5589291"/>
            <a:ext cx="5046960" cy="302419"/>
          </a:xfrm>
          <a:prstGeom prst="rect">
            <a:avLst/>
          </a:prstGeom>
          <a:noFill/>
          <a:ln/>
        </p:spPr>
        <p:txBody>
          <a:bodyPr wrap="non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РКМ</a:t>
            </a:r>
            <a:endParaRPr lang="en-US" sz="1458" dirty="0">
              <a:latin typeface="Times New Roman" panose="02020603050405020304" pitchFamily="18" charset="0"/>
              <a:cs typeface="Times New Roman" panose="02020603050405020304" pitchFamily="18" charset="0"/>
            </a:endParaRPr>
          </a:p>
        </p:txBody>
      </p:sp>
      <p:sp>
        <p:nvSpPr>
          <p:cNvPr id="13" name="Text 10"/>
          <p:cNvSpPr/>
          <p:nvPr/>
        </p:nvSpPr>
        <p:spPr>
          <a:xfrm>
            <a:off x="6288187" y="5589291"/>
            <a:ext cx="5046960" cy="302419"/>
          </a:xfrm>
          <a:prstGeom prst="rect">
            <a:avLst/>
          </a:prstGeom>
          <a:noFill/>
          <a:ln/>
        </p:spPr>
        <p:txBody>
          <a:bodyPr wrap="non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Язык, построенный на основе концептов и моделей</a:t>
            </a:r>
            <a:endParaRPr lang="en-US" sz="145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070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477982" y="281998"/>
            <a:ext cx="6975764" cy="318366"/>
          </a:xfrm>
        </p:spPr>
        <p:txBody>
          <a:bodyPr>
            <a:normAutofit fontScale="90000"/>
          </a:bodyPr>
          <a:lstStyle/>
          <a:p>
            <a:r>
              <a:rPr lang="ru-RU" sz="2200" b="1" dirty="0">
                <a:latin typeface="Times New Roman" panose="02020603050405020304" pitchFamily="18" charset="0"/>
                <a:cs typeface="Times New Roman" panose="02020603050405020304" pitchFamily="18" charset="0"/>
              </a:rPr>
              <a:t>Языки КМ</a:t>
            </a:r>
            <a:endParaRPr lang="en-US" sz="2200" b="1" dirty="0">
              <a:latin typeface="Times New Roman" panose="02020603050405020304" pitchFamily="18" charset="0"/>
              <a:cs typeface="Times New Roman" panose="02020603050405020304" pitchFamily="18" charset="0"/>
            </a:endParaRPr>
          </a:p>
        </p:txBody>
      </p:sp>
      <p:sp>
        <p:nvSpPr>
          <p:cNvPr id="7" name="Объект 2"/>
          <p:cNvSpPr>
            <a:spLocks noGrp="1"/>
          </p:cNvSpPr>
          <p:nvPr>
            <p:ph idx="1"/>
          </p:nvPr>
        </p:nvSpPr>
        <p:spPr>
          <a:xfrm>
            <a:off x="646545" y="988291"/>
            <a:ext cx="10707255" cy="5188672"/>
          </a:xfrm>
        </p:spPr>
        <p:txBody>
          <a:bodyPr>
            <a:normAutofit/>
          </a:bodyPr>
          <a:lstStyle/>
          <a:p>
            <a:pPr marL="0" indent="0" algn="just">
              <a:buNone/>
            </a:pPr>
            <a:r>
              <a:rPr lang="ru-RU" sz="1600" b="1" dirty="0">
                <a:latin typeface="Times New Roman" panose="02020603050405020304" pitchFamily="18" charset="0"/>
                <a:cs typeface="Times New Roman" panose="02020603050405020304" pitchFamily="18" charset="0"/>
              </a:rPr>
              <a:t>Язык МКМ (первобытной) </a:t>
            </a:r>
            <a:r>
              <a:rPr lang="ru-RU" sz="1600" dirty="0">
                <a:latin typeface="Times New Roman" panose="02020603050405020304" pitchFamily="18" charset="0"/>
                <a:cs typeface="Times New Roman" panose="02020603050405020304" pitchFamily="18" charset="0"/>
              </a:rPr>
              <a:t>– естественный язык, содержащий дихотомии без обобщающих их полюса понятий и имена собственные присущих им действий и понятий. Обобщение возможно только в мифы.</a:t>
            </a:r>
          </a:p>
          <a:p>
            <a:pPr marL="0" indent="0" algn="just">
              <a:buNone/>
            </a:pPr>
            <a:r>
              <a:rPr lang="ru-RU" sz="1600" b="1" dirty="0">
                <a:latin typeface="Times New Roman" panose="02020603050405020304" pitchFamily="18" charset="0"/>
                <a:cs typeface="Times New Roman" panose="02020603050405020304" pitchFamily="18" charset="0"/>
              </a:rPr>
              <a:t>Язык ЖКМ (традиционной) </a:t>
            </a:r>
            <a:r>
              <a:rPr lang="ru-RU" sz="1600" dirty="0">
                <a:latin typeface="Times New Roman" panose="02020603050405020304" pitchFamily="18" charset="0"/>
                <a:cs typeface="Times New Roman" panose="02020603050405020304" pitchFamily="18" charset="0"/>
              </a:rPr>
              <a:t>– естественный язык, содержащий общие категории. Т.е. помимо </a:t>
            </a:r>
            <a:r>
              <a:rPr lang="ru-RU" sz="1600" dirty="0" err="1">
                <a:latin typeface="Times New Roman" panose="02020603050405020304" pitchFamily="18" charset="0"/>
                <a:cs typeface="Times New Roman" panose="02020603050405020304" pitchFamily="18" charset="0"/>
              </a:rPr>
              <a:t>опозиций</a:t>
            </a:r>
            <a:r>
              <a:rPr lang="ru-RU" sz="1600" dirty="0">
                <a:latin typeface="Times New Roman" panose="02020603050405020304" pitchFamily="18" charset="0"/>
                <a:cs typeface="Times New Roman" panose="02020603050405020304" pitchFamily="18" charset="0"/>
              </a:rPr>
              <a:t> появляются и перечисления (фрукты – банан, яблоко,…) Язык содержит не только имена собственные, но и роли, формы для описания ситуаций, в которых роли присутствуют. (сценарный подход Р. </a:t>
            </a:r>
            <a:r>
              <a:rPr lang="ru-RU" sz="1600" dirty="0" err="1">
                <a:latin typeface="Times New Roman" panose="02020603050405020304" pitchFamily="18" charset="0"/>
                <a:cs typeface="Times New Roman" panose="02020603050405020304" pitchFamily="18" charset="0"/>
              </a:rPr>
              <a:t>Шенка</a:t>
            </a:r>
            <a:r>
              <a:rPr lang="ru-RU" sz="1600" dirty="0">
                <a:latin typeface="Times New Roman" panose="02020603050405020304" pitchFamily="18" charset="0"/>
                <a:cs typeface="Times New Roman" panose="02020603050405020304" pitchFamily="18" charset="0"/>
              </a:rPr>
              <a:t>). Язык позволяет строить обобщения в комплексы и ситуационные комплексы. (Например, в момент Чернобыльской аварии, сотрудники вышли вместе с семьями посмотреть на пожар. В этот момент у них преобладала ЖКМ, т.к. в рамках РКМ такое поведение невозможно). Отсюда можно сделать вывод, что ЖКМ – система представления о реальности, построенная с помощью языка ЖКМ дедуктивным путем из положений одной общепринятой основополагающей концепции (нац. истории, профессиональных, локальных, семейных стереотипов и т.д.). ЖКМ производная коллективного сознания и обслуживает деятельность, основанную на разделении труда. Основная задача ЖКМ – дать агенту действовать предсказуемо для других участников социума.</a:t>
            </a:r>
          </a:p>
          <a:p>
            <a:pPr marL="0" indent="0" algn="just">
              <a:buNone/>
            </a:pPr>
            <a:r>
              <a:rPr lang="ru-RU" sz="1600" b="1" dirty="0">
                <a:latin typeface="Times New Roman" panose="02020603050405020304" pitchFamily="18" charset="0"/>
                <a:cs typeface="Times New Roman" panose="02020603050405020304" pitchFamily="18" charset="0"/>
              </a:rPr>
              <a:t>Язык РКМ </a:t>
            </a:r>
            <a:r>
              <a:rPr lang="ru-RU" sz="1600" dirty="0">
                <a:latin typeface="Times New Roman" panose="02020603050405020304" pitchFamily="18" charset="0"/>
                <a:cs typeface="Times New Roman" panose="02020603050405020304" pitchFamily="18" charset="0"/>
              </a:rPr>
              <a:t>– язык картины мира, построенной на основе концептов, основанных как модели, возникающие при различных точках зрения. В языке присутствуют концепции реальности. Наличие средств рефлексируется и концепции присваиваются и выступают в роли инструментов познавательной деятельности. Описание объекта в РКМ содержит описание как самого объекта, так и его модели. Все компоненты знаков в КМ агента с РКМ «подгоняются» под результат (знания субъективны).</a:t>
            </a:r>
          </a:p>
          <a:p>
            <a:pPr marL="0" indent="0" algn="just">
              <a:buNone/>
            </a:pPr>
            <a:endParaRPr lang="ru-RU" sz="1600" dirty="0">
              <a:latin typeface="Times New Roman" panose="02020603050405020304" pitchFamily="18" charset="0"/>
              <a:cs typeface="Times New Roman" panose="02020603050405020304" pitchFamily="18" charset="0"/>
            </a:endParaRPr>
          </a:p>
          <a:p>
            <a:pPr marL="0" indent="0" algn="just">
              <a:buNone/>
            </a:pPr>
            <a:r>
              <a:rPr lang="ru-RU"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6766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349078"/>
            <a:ext cx="6297018" cy="1181298"/>
          </a:xfrm>
          <a:prstGeom prst="rect">
            <a:avLst/>
          </a:prstGeom>
          <a:noFill/>
          <a:ln/>
        </p:spPr>
        <p:txBody>
          <a:bodyPr wrap="squar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Мир замкнут: предикаты </a:t>
            </a:r>
            <a:r>
              <a:rPr lang="en-US" sz="3708" b="1" kern="0" spc="-112">
                <a:solidFill>
                  <a:srgbClr val="000000"/>
                </a:solidFill>
                <a:latin typeface="Times New Roman" panose="02020603050405020304" pitchFamily="18" charset="0"/>
                <a:ea typeface="Inter Bold" pitchFamily="34" charset="-122"/>
                <a:cs typeface="Times New Roman" panose="02020603050405020304" pitchFamily="18" charset="0"/>
              </a:rPr>
              <a:t>и граундинг</a:t>
            </a:r>
            <a:r>
              <a:rPr lang="ru-RU" sz="3708" b="1" kern="0" spc="-112">
                <a:solidFill>
                  <a:srgbClr val="000000"/>
                </a:solidFill>
                <a:latin typeface="Times New Roman" panose="02020603050405020304" pitchFamily="18" charset="0"/>
                <a:ea typeface="Inter Bold" pitchFamily="34" charset="-122"/>
                <a:cs typeface="Times New Roman" panose="02020603050405020304" pitchFamily="18" charset="0"/>
              </a:rPr>
              <a:t> </a:t>
            </a:r>
            <a:endParaRPr lang="en-US" sz="3708" dirty="0">
              <a:latin typeface="Times New Roman" panose="02020603050405020304" pitchFamily="18" charset="0"/>
              <a:cs typeface="Times New Roman" panose="02020603050405020304" pitchFamily="18" charset="0"/>
            </a:endParaRPr>
          </a:p>
        </p:txBody>
      </p:sp>
      <p:sp>
        <p:nvSpPr>
          <p:cNvPr id="4" name="Shape 1"/>
          <p:cNvSpPr/>
          <p:nvPr/>
        </p:nvSpPr>
        <p:spPr>
          <a:xfrm>
            <a:off x="661492" y="2813844"/>
            <a:ext cx="3054053" cy="1404243"/>
          </a:xfrm>
          <a:prstGeom prst="roundRect">
            <a:avLst>
              <a:gd name="adj" fmla="val 5654"/>
            </a:avLst>
          </a:prstGeom>
          <a:solidFill>
            <a:srgbClr val="DADBF1"/>
          </a:solidFill>
          <a:ln w="7620">
            <a:solidFill>
              <a:srgbClr val="C0C1D7"/>
            </a:solidFill>
            <a:prstDash val="solid"/>
          </a:ln>
        </p:spPr>
        <p:txBody>
          <a:bodyPr/>
          <a:lstStyle/>
          <a:p>
            <a:endParaRPr lang="fr-FR"/>
          </a:p>
        </p:txBody>
      </p:sp>
      <p:sp>
        <p:nvSpPr>
          <p:cNvPr id="5" name="Text 2"/>
          <p:cNvSpPr/>
          <p:nvPr/>
        </p:nvSpPr>
        <p:spPr>
          <a:xfrm>
            <a:off x="856854" y="3009206"/>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Задача</a:t>
            </a:r>
            <a:endParaRPr lang="en-US" sz="1833" dirty="0">
              <a:latin typeface="Times New Roman" panose="02020603050405020304" pitchFamily="18" charset="0"/>
              <a:cs typeface="Times New Roman" panose="02020603050405020304" pitchFamily="18" charset="0"/>
            </a:endParaRPr>
          </a:p>
        </p:txBody>
      </p:sp>
      <p:sp>
        <p:nvSpPr>
          <p:cNvPr id="6" name="Text 3"/>
          <p:cNvSpPr/>
          <p:nvPr/>
        </p:nvSpPr>
        <p:spPr>
          <a:xfrm>
            <a:off x="856854" y="3417888"/>
            <a:ext cx="2663329"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Формулируется как набор предикатов.</a:t>
            </a:r>
            <a:endParaRPr lang="en-US" sz="1458" dirty="0">
              <a:latin typeface="Times New Roman" panose="02020603050405020304" pitchFamily="18" charset="0"/>
              <a:cs typeface="Times New Roman" panose="02020603050405020304" pitchFamily="18" charset="0"/>
            </a:endParaRPr>
          </a:p>
        </p:txBody>
      </p:sp>
      <p:sp>
        <p:nvSpPr>
          <p:cNvPr id="7" name="Shape 4"/>
          <p:cNvSpPr/>
          <p:nvPr/>
        </p:nvSpPr>
        <p:spPr>
          <a:xfrm>
            <a:off x="3904556" y="2813844"/>
            <a:ext cx="3054053" cy="1404243"/>
          </a:xfrm>
          <a:prstGeom prst="roundRect">
            <a:avLst>
              <a:gd name="adj" fmla="val 5654"/>
            </a:avLst>
          </a:prstGeom>
          <a:solidFill>
            <a:srgbClr val="DADBF1"/>
          </a:solidFill>
          <a:ln w="7620">
            <a:solidFill>
              <a:srgbClr val="C0C1D7"/>
            </a:solidFill>
            <a:prstDash val="solid"/>
          </a:ln>
        </p:spPr>
        <p:txBody>
          <a:bodyPr/>
          <a:lstStyle/>
          <a:p>
            <a:endParaRPr lang="fr-FR"/>
          </a:p>
        </p:txBody>
      </p:sp>
      <p:sp>
        <p:nvSpPr>
          <p:cNvPr id="8" name="Text 5"/>
          <p:cNvSpPr/>
          <p:nvPr/>
        </p:nvSpPr>
        <p:spPr>
          <a:xfrm>
            <a:off x="4099918" y="3009206"/>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Действие</a:t>
            </a:r>
            <a:endParaRPr lang="en-US" sz="1833" dirty="0">
              <a:latin typeface="Times New Roman" panose="02020603050405020304" pitchFamily="18" charset="0"/>
              <a:cs typeface="Times New Roman" panose="02020603050405020304" pitchFamily="18" charset="0"/>
            </a:endParaRPr>
          </a:p>
        </p:txBody>
      </p:sp>
      <p:sp>
        <p:nvSpPr>
          <p:cNvPr id="9" name="Text 6"/>
          <p:cNvSpPr/>
          <p:nvPr/>
        </p:nvSpPr>
        <p:spPr>
          <a:xfrm>
            <a:off x="4099918" y="3417888"/>
            <a:ext cx="2663329" cy="604838"/>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Каузально, имеет условие и эффект.</a:t>
            </a:r>
            <a:endParaRPr lang="en-US" sz="1458" dirty="0">
              <a:latin typeface="Times New Roman" panose="02020603050405020304" pitchFamily="18" charset="0"/>
              <a:cs typeface="Times New Roman" panose="02020603050405020304" pitchFamily="18" charset="0"/>
            </a:endParaRPr>
          </a:p>
        </p:txBody>
      </p:sp>
      <p:sp>
        <p:nvSpPr>
          <p:cNvPr id="10" name="Shape 7"/>
          <p:cNvSpPr/>
          <p:nvPr/>
        </p:nvSpPr>
        <p:spPr>
          <a:xfrm>
            <a:off x="661492" y="4407099"/>
            <a:ext cx="6297018" cy="1101824"/>
          </a:xfrm>
          <a:prstGeom prst="roundRect">
            <a:avLst>
              <a:gd name="adj" fmla="val 7205"/>
            </a:avLst>
          </a:prstGeom>
          <a:solidFill>
            <a:srgbClr val="DADBF1"/>
          </a:solidFill>
          <a:ln w="7620">
            <a:solidFill>
              <a:srgbClr val="C0C1D7"/>
            </a:solidFill>
            <a:prstDash val="solid"/>
          </a:ln>
        </p:spPr>
        <p:txBody>
          <a:bodyPr/>
          <a:lstStyle/>
          <a:p>
            <a:endParaRPr lang="fr-FR"/>
          </a:p>
        </p:txBody>
      </p:sp>
      <p:sp>
        <p:nvSpPr>
          <p:cNvPr id="11" name="Text 8"/>
          <p:cNvSpPr/>
          <p:nvPr/>
        </p:nvSpPr>
        <p:spPr>
          <a:xfrm>
            <a:off x="856854" y="4602460"/>
            <a:ext cx="2362696" cy="295275"/>
          </a:xfrm>
          <a:prstGeom prst="rect">
            <a:avLst/>
          </a:prstGeom>
          <a:noFill/>
          <a:ln/>
        </p:spPr>
        <p:txBody>
          <a:bodyPr wrap="none" lIns="0" tIns="0" rIns="0" bIns="0" rtlCol="0" anchor="t"/>
          <a:lstStyle/>
          <a:p>
            <a:pPr>
              <a:lnSpc>
                <a:spcPts val="2292"/>
              </a:lnSpc>
            </a:pPr>
            <a:r>
              <a:rPr lang="en-US" sz="1833" b="1" kern="0" spc="-56" dirty="0">
                <a:solidFill>
                  <a:srgbClr val="272525"/>
                </a:solidFill>
                <a:latin typeface="Times New Roman" panose="02020603050405020304" pitchFamily="18" charset="0"/>
                <a:ea typeface="Inter Bold" pitchFamily="34" charset="-122"/>
                <a:cs typeface="Times New Roman" panose="02020603050405020304" pitchFamily="18" charset="0"/>
              </a:rPr>
              <a:t>Проекция объекта</a:t>
            </a:r>
            <a:endParaRPr lang="en-US" sz="1833" dirty="0">
              <a:latin typeface="Times New Roman" panose="02020603050405020304" pitchFamily="18" charset="0"/>
              <a:cs typeface="Times New Roman" panose="02020603050405020304" pitchFamily="18" charset="0"/>
            </a:endParaRPr>
          </a:p>
        </p:txBody>
      </p:sp>
      <p:sp>
        <p:nvSpPr>
          <p:cNvPr id="12" name="Text 9"/>
          <p:cNvSpPr/>
          <p:nvPr/>
        </p:nvSpPr>
        <p:spPr>
          <a:xfrm>
            <a:off x="856854" y="5011143"/>
            <a:ext cx="5906294" cy="302419"/>
          </a:xfrm>
          <a:prstGeom prst="rect">
            <a:avLst/>
          </a:prstGeom>
          <a:noFill/>
          <a:ln/>
        </p:spPr>
        <p:txBody>
          <a:bodyPr wrap="none" lIns="0" tIns="0" rIns="0" bIns="0" rtlCol="0" anchor="t"/>
          <a:lstStyle/>
          <a:p>
            <a:pPr>
              <a:lnSpc>
                <a:spcPts val="2375"/>
              </a:lnSpc>
            </a:pPr>
            <a:r>
              <a:rPr lang="en-US" sz="1458" kern="0" spc="-30" dirty="0">
                <a:solidFill>
                  <a:srgbClr val="272525"/>
                </a:solidFill>
                <a:latin typeface="Times New Roman" panose="02020603050405020304" pitchFamily="18" charset="0"/>
                <a:ea typeface="Inter" pitchFamily="34" charset="-122"/>
                <a:cs typeface="Times New Roman" panose="02020603050405020304" pitchFamily="18" charset="0"/>
              </a:rPr>
              <a:t>Осуществляется алгоритмом граундинга знаний.</a:t>
            </a:r>
            <a:endParaRPr lang="en-US" sz="145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885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073547"/>
            <a:ext cx="6297018" cy="1181298"/>
          </a:xfrm>
          <a:prstGeom prst="rect">
            <a:avLst/>
          </a:prstGeom>
          <a:noFill/>
          <a:ln/>
        </p:spPr>
        <p:txBody>
          <a:bodyPr wrap="squar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Антропоморфные роботы: прогресс в движении</a:t>
            </a:r>
            <a:endParaRPr lang="en-US" sz="3708" dirty="0">
              <a:latin typeface="Times New Roman" panose="02020603050405020304" pitchFamily="18" charset="0"/>
              <a:cs typeface="Times New Roman" panose="02020603050405020304" pitchFamily="18" charset="0"/>
            </a:endParaRPr>
          </a:p>
        </p:txBody>
      </p:sp>
      <p:sp>
        <p:nvSpPr>
          <p:cNvPr id="4" name="Shape 1"/>
          <p:cNvSpPr/>
          <p:nvPr/>
        </p:nvSpPr>
        <p:spPr>
          <a:xfrm>
            <a:off x="5233492" y="2750939"/>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5" name="Text 2"/>
          <p:cNvSpPr/>
          <p:nvPr/>
        </p:nvSpPr>
        <p:spPr>
          <a:xfrm>
            <a:off x="5389166" y="2821782"/>
            <a:ext cx="113804" cy="283568"/>
          </a:xfrm>
          <a:prstGeom prst="rect">
            <a:avLst/>
          </a:prstGeom>
          <a:noFill/>
          <a:ln/>
        </p:spPr>
        <p:txBody>
          <a:bodyPr wrap="none" lIns="0" tIns="0" rIns="0" bIns="0" rtlCol="0" anchor="t"/>
          <a:lstStyle/>
          <a:p>
            <a:pPr algn="ctr">
              <a:lnSpc>
                <a:spcPts val="2208"/>
              </a:lnSpc>
            </a:pPr>
            <a:r>
              <a:rPr lang="en-US" sz="1600" b="1" kern="0" spc="-67" dirty="0">
                <a:solidFill>
                  <a:srgbClr val="272525"/>
                </a:solidFill>
                <a:latin typeface="Times New Roman" panose="02020603050405020304" pitchFamily="18" charset="0"/>
                <a:ea typeface="Inter Bold" pitchFamily="34" charset="-122"/>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6" name="Text 3"/>
          <p:cNvSpPr/>
          <p:nvPr/>
        </p:nvSpPr>
        <p:spPr>
          <a:xfrm>
            <a:off x="5847755" y="2750939"/>
            <a:ext cx="2362696"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UNITREE G1</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5847756" y="3159621"/>
            <a:ext cx="2439789" cy="604838"/>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43 степени свободы, прыгает и встает без рук.</a:t>
            </a:r>
            <a:endParaRPr lang="en-US" sz="1600" dirty="0">
              <a:latin typeface="Times New Roman" panose="02020603050405020304" pitchFamily="18" charset="0"/>
              <a:cs typeface="Times New Roman" panose="02020603050405020304" pitchFamily="18" charset="0"/>
            </a:endParaRPr>
          </a:p>
        </p:txBody>
      </p:sp>
      <p:sp>
        <p:nvSpPr>
          <p:cNvPr id="8" name="Shape 5"/>
          <p:cNvSpPr/>
          <p:nvPr/>
        </p:nvSpPr>
        <p:spPr>
          <a:xfrm>
            <a:off x="8476556" y="2750939"/>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9" name="Text 6"/>
          <p:cNvSpPr/>
          <p:nvPr/>
        </p:nvSpPr>
        <p:spPr>
          <a:xfrm>
            <a:off x="8604151" y="2821782"/>
            <a:ext cx="170061" cy="283568"/>
          </a:xfrm>
          <a:prstGeom prst="rect">
            <a:avLst/>
          </a:prstGeom>
          <a:noFill/>
          <a:ln/>
        </p:spPr>
        <p:txBody>
          <a:bodyPr wrap="none" lIns="0" tIns="0" rIns="0" bIns="0" rtlCol="0" anchor="t"/>
          <a:lstStyle/>
          <a:p>
            <a:pPr algn="ctr">
              <a:lnSpc>
                <a:spcPts val="2208"/>
              </a:lnSpc>
            </a:pPr>
            <a:r>
              <a:rPr lang="en-US" sz="1600" b="1" kern="0" spc="-67" dirty="0">
                <a:solidFill>
                  <a:srgbClr val="272525"/>
                </a:solidFill>
                <a:latin typeface="Times New Roman" panose="02020603050405020304" pitchFamily="18" charset="0"/>
                <a:ea typeface="Inter Bold" pitchFamily="34" charset="-122"/>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9090820" y="2750939"/>
            <a:ext cx="2362696"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Kepler</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9090820" y="3159621"/>
            <a:ext cx="2439789" cy="907257"/>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52 степени свободы, улучшенная навигация и зрение.</a:t>
            </a:r>
            <a:endParaRPr lang="en-US" sz="1600" dirty="0">
              <a:latin typeface="Times New Roman" panose="02020603050405020304" pitchFamily="18" charset="0"/>
              <a:cs typeface="Times New Roman" panose="02020603050405020304" pitchFamily="18" charset="0"/>
            </a:endParaRPr>
          </a:p>
        </p:txBody>
      </p:sp>
      <p:sp>
        <p:nvSpPr>
          <p:cNvPr id="12" name="Shape 9"/>
          <p:cNvSpPr/>
          <p:nvPr/>
        </p:nvSpPr>
        <p:spPr>
          <a:xfrm>
            <a:off x="5233492" y="4468515"/>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3" name="Text 10"/>
          <p:cNvSpPr/>
          <p:nvPr/>
        </p:nvSpPr>
        <p:spPr>
          <a:xfrm>
            <a:off x="5358805" y="4539357"/>
            <a:ext cx="174526" cy="283568"/>
          </a:xfrm>
          <a:prstGeom prst="rect">
            <a:avLst/>
          </a:prstGeom>
          <a:noFill/>
          <a:ln/>
        </p:spPr>
        <p:txBody>
          <a:bodyPr wrap="none" lIns="0" tIns="0" rIns="0" bIns="0" rtlCol="0" anchor="t"/>
          <a:lstStyle/>
          <a:p>
            <a:pPr algn="ctr">
              <a:lnSpc>
                <a:spcPts val="2208"/>
              </a:lnSpc>
            </a:pPr>
            <a:r>
              <a:rPr lang="en-US" sz="1600" b="1" kern="0" spc="-67" dirty="0">
                <a:solidFill>
                  <a:srgbClr val="272525"/>
                </a:solidFill>
                <a:latin typeface="Times New Roman" panose="02020603050405020304" pitchFamily="18" charset="0"/>
                <a:ea typeface="Inter Bold" pitchFamily="34" charset="-122"/>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sp>
        <p:nvSpPr>
          <p:cNvPr id="14" name="Text 11"/>
          <p:cNvSpPr/>
          <p:nvPr/>
        </p:nvSpPr>
        <p:spPr>
          <a:xfrm>
            <a:off x="5847755" y="4468515"/>
            <a:ext cx="2362696"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Jaka K1</a:t>
            </a:r>
            <a:endParaRPr lang="en-US" dirty="0">
              <a:latin typeface="Times New Roman" panose="02020603050405020304" pitchFamily="18" charset="0"/>
              <a:cs typeface="Times New Roman" panose="02020603050405020304" pitchFamily="18" charset="0"/>
            </a:endParaRPr>
          </a:p>
        </p:txBody>
      </p:sp>
      <p:sp>
        <p:nvSpPr>
          <p:cNvPr id="15" name="Text 12"/>
          <p:cNvSpPr/>
          <p:nvPr/>
        </p:nvSpPr>
        <p:spPr>
          <a:xfrm>
            <a:off x="5847756" y="4877197"/>
            <a:ext cx="2439789" cy="604838"/>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Грузоподъемность 40 кг на руку, точность 0.09 мм.</a:t>
            </a:r>
            <a:endParaRPr lang="en-US" sz="1600" dirty="0">
              <a:latin typeface="Times New Roman" panose="02020603050405020304" pitchFamily="18" charset="0"/>
              <a:cs typeface="Times New Roman" panose="02020603050405020304" pitchFamily="18" charset="0"/>
            </a:endParaRPr>
          </a:p>
        </p:txBody>
      </p:sp>
      <p:sp>
        <p:nvSpPr>
          <p:cNvPr id="16" name="Shape 13"/>
          <p:cNvSpPr/>
          <p:nvPr/>
        </p:nvSpPr>
        <p:spPr>
          <a:xfrm>
            <a:off x="8476556" y="4468515"/>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7" name="Text 14"/>
          <p:cNvSpPr/>
          <p:nvPr/>
        </p:nvSpPr>
        <p:spPr>
          <a:xfrm>
            <a:off x="8597503" y="4539357"/>
            <a:ext cx="183257" cy="283568"/>
          </a:xfrm>
          <a:prstGeom prst="rect">
            <a:avLst/>
          </a:prstGeom>
          <a:noFill/>
          <a:ln/>
        </p:spPr>
        <p:txBody>
          <a:bodyPr wrap="none" lIns="0" tIns="0" rIns="0" bIns="0" rtlCol="0" anchor="t"/>
          <a:lstStyle/>
          <a:p>
            <a:pPr algn="ctr">
              <a:lnSpc>
                <a:spcPts val="2208"/>
              </a:lnSpc>
            </a:pPr>
            <a:r>
              <a:rPr lang="en-US" sz="1600" b="1" kern="0" spc="-67" dirty="0">
                <a:solidFill>
                  <a:srgbClr val="272525"/>
                </a:solidFill>
                <a:latin typeface="Times New Roman" panose="02020603050405020304" pitchFamily="18" charset="0"/>
                <a:ea typeface="Inter Bold" pitchFamily="34" charset="-122"/>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18" name="Text 15"/>
          <p:cNvSpPr/>
          <p:nvPr/>
        </p:nvSpPr>
        <p:spPr>
          <a:xfrm>
            <a:off x="9090820" y="4468515"/>
            <a:ext cx="2362696"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Walkon Suit F1</a:t>
            </a:r>
            <a:endParaRPr lang="en-US" dirty="0">
              <a:latin typeface="Times New Roman" panose="02020603050405020304" pitchFamily="18" charset="0"/>
              <a:cs typeface="Times New Roman" panose="02020603050405020304" pitchFamily="18" charset="0"/>
            </a:endParaRPr>
          </a:p>
        </p:txBody>
      </p:sp>
      <p:sp>
        <p:nvSpPr>
          <p:cNvPr id="19" name="Text 16"/>
          <p:cNvSpPr/>
          <p:nvPr/>
        </p:nvSpPr>
        <p:spPr>
          <a:xfrm>
            <a:off x="9090820" y="4877197"/>
            <a:ext cx="2439789" cy="907257"/>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Робо-ноги для людей с параличом, самоустанавливающиеся.</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180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9290"/>
          </a:xfrm>
          <a:prstGeom prst="rect">
            <a:avLst/>
          </a:prstGeom>
        </p:spPr>
      </p:pic>
      <p:sp>
        <p:nvSpPr>
          <p:cNvPr id="3" name="Text 0"/>
          <p:cNvSpPr/>
          <p:nvPr/>
        </p:nvSpPr>
        <p:spPr>
          <a:xfrm>
            <a:off x="643037" y="505222"/>
            <a:ext cx="6333927" cy="1148358"/>
          </a:xfrm>
          <a:prstGeom prst="rect">
            <a:avLst/>
          </a:prstGeom>
          <a:noFill/>
          <a:ln/>
        </p:spPr>
        <p:txBody>
          <a:bodyPr wrap="square" lIns="0" tIns="0" rIns="0" bIns="0" rtlCol="0" anchor="t"/>
          <a:lstStyle/>
          <a:p>
            <a:pPr>
              <a:lnSpc>
                <a:spcPts val="4500"/>
              </a:lnSpc>
            </a:pPr>
            <a:r>
              <a:rPr lang="en-US" sz="3583" b="1" kern="0" spc="-108" dirty="0">
                <a:solidFill>
                  <a:srgbClr val="000000"/>
                </a:solidFill>
                <a:latin typeface="Times New Roman" panose="02020603050405020304" pitchFamily="18" charset="0"/>
                <a:ea typeface="Inter Bold" pitchFamily="34" charset="-122"/>
                <a:cs typeface="Times New Roman" panose="02020603050405020304" pitchFamily="18" charset="0"/>
              </a:rPr>
              <a:t>Планирование в картинах мира</a:t>
            </a:r>
            <a:endParaRPr lang="en-US" sz="3583" dirty="0">
              <a:latin typeface="Times New Roman" panose="02020603050405020304" pitchFamily="18" charset="0"/>
              <a:cs typeface="Times New Roman" panose="02020603050405020304" pitchFamily="18" charset="0"/>
            </a:endParaRPr>
          </a:p>
        </p:txBody>
      </p:sp>
      <p:sp>
        <p:nvSpPr>
          <p:cNvPr id="4" name="Shape 1"/>
          <p:cNvSpPr/>
          <p:nvPr/>
        </p:nvSpPr>
        <p:spPr>
          <a:xfrm>
            <a:off x="905868" y="1929110"/>
            <a:ext cx="25400" cy="4424958"/>
          </a:xfrm>
          <a:prstGeom prst="roundRect">
            <a:avLst>
              <a:gd name="adj" fmla="val 303837"/>
            </a:avLst>
          </a:prstGeom>
          <a:solidFill>
            <a:srgbClr val="C0C1D7"/>
          </a:solidFill>
          <a:ln/>
        </p:spPr>
        <p:txBody>
          <a:bodyPr/>
          <a:lstStyle/>
          <a:p>
            <a:endParaRPr lang="fr-FR"/>
          </a:p>
        </p:txBody>
      </p:sp>
      <p:sp>
        <p:nvSpPr>
          <p:cNvPr id="5" name="Shape 2"/>
          <p:cNvSpPr/>
          <p:nvPr/>
        </p:nvSpPr>
        <p:spPr>
          <a:xfrm>
            <a:off x="1099840" y="2329756"/>
            <a:ext cx="643037" cy="25400"/>
          </a:xfrm>
          <a:prstGeom prst="roundRect">
            <a:avLst>
              <a:gd name="adj" fmla="val 303837"/>
            </a:avLst>
          </a:prstGeom>
          <a:solidFill>
            <a:srgbClr val="C0C1D7"/>
          </a:solidFill>
          <a:ln/>
        </p:spPr>
        <p:txBody>
          <a:bodyPr/>
          <a:lstStyle/>
          <a:p>
            <a:endParaRPr lang="fr-FR"/>
          </a:p>
        </p:txBody>
      </p:sp>
      <p:sp>
        <p:nvSpPr>
          <p:cNvPr id="6" name="Shape 3"/>
          <p:cNvSpPr/>
          <p:nvPr/>
        </p:nvSpPr>
        <p:spPr>
          <a:xfrm>
            <a:off x="711894" y="2135783"/>
            <a:ext cx="413345" cy="413345"/>
          </a:xfrm>
          <a:prstGeom prst="roundRect">
            <a:avLst>
              <a:gd name="adj" fmla="val 18671"/>
            </a:avLst>
          </a:prstGeom>
          <a:solidFill>
            <a:srgbClr val="DADBF1"/>
          </a:solidFill>
          <a:ln w="7620">
            <a:solidFill>
              <a:srgbClr val="C0C1D7"/>
            </a:solidFill>
            <a:prstDash val="solid"/>
          </a:ln>
        </p:spPr>
        <p:txBody>
          <a:bodyPr/>
          <a:lstStyle/>
          <a:p>
            <a:endParaRPr lang="fr-FR"/>
          </a:p>
        </p:txBody>
      </p:sp>
      <p:sp>
        <p:nvSpPr>
          <p:cNvPr id="7" name="Text 4"/>
          <p:cNvSpPr/>
          <p:nvPr/>
        </p:nvSpPr>
        <p:spPr>
          <a:xfrm>
            <a:off x="863303" y="2204641"/>
            <a:ext cx="110530" cy="275630"/>
          </a:xfrm>
          <a:prstGeom prst="rect">
            <a:avLst/>
          </a:prstGeom>
          <a:noFill/>
          <a:ln/>
        </p:spPr>
        <p:txBody>
          <a:bodyPr wrap="none" lIns="0" tIns="0" rIns="0" bIns="0" rtlCol="0" anchor="t"/>
          <a:lstStyle/>
          <a:p>
            <a:pPr algn="ctr">
              <a:lnSpc>
                <a:spcPts val="2167"/>
              </a:lnSpc>
            </a:pPr>
            <a:r>
              <a:rPr lang="en-US" sz="2167" b="1" kern="0" spc="-65" dirty="0">
                <a:solidFill>
                  <a:srgbClr val="272525"/>
                </a:solidFill>
                <a:latin typeface="Times New Roman" panose="02020603050405020304" pitchFamily="18" charset="0"/>
                <a:ea typeface="Inter Bold" pitchFamily="34" charset="-122"/>
                <a:cs typeface="Times New Roman" panose="02020603050405020304" pitchFamily="18" charset="0"/>
              </a:rPr>
              <a:t>1</a:t>
            </a:r>
            <a:endParaRPr lang="en-US" sz="2167" dirty="0">
              <a:latin typeface="Times New Roman" panose="02020603050405020304" pitchFamily="18" charset="0"/>
              <a:cs typeface="Times New Roman" panose="02020603050405020304" pitchFamily="18" charset="0"/>
            </a:endParaRPr>
          </a:p>
        </p:txBody>
      </p:sp>
      <p:sp>
        <p:nvSpPr>
          <p:cNvPr id="8" name="Text 5"/>
          <p:cNvSpPr/>
          <p:nvPr/>
        </p:nvSpPr>
        <p:spPr>
          <a:xfrm>
            <a:off x="1929110" y="2112764"/>
            <a:ext cx="2296815" cy="287040"/>
          </a:xfrm>
          <a:prstGeom prst="rect">
            <a:avLst/>
          </a:prstGeom>
          <a:noFill/>
          <a:ln/>
        </p:spPr>
        <p:txBody>
          <a:bodyPr wrap="none" lIns="0" tIns="0" rIns="0" bIns="0" rtlCol="0" anchor="t"/>
          <a:lstStyle/>
          <a:p>
            <a:pPr>
              <a:lnSpc>
                <a:spcPts val="2250"/>
              </a:lnSpc>
            </a:pPr>
            <a:r>
              <a:rPr lang="en-US" sz="1792" b="1" kern="0" spc="-54" dirty="0">
                <a:solidFill>
                  <a:srgbClr val="272525"/>
                </a:solidFill>
                <a:latin typeface="Times New Roman" panose="02020603050405020304" pitchFamily="18" charset="0"/>
                <a:ea typeface="Inter Bold" pitchFamily="34" charset="-122"/>
                <a:cs typeface="Times New Roman" panose="02020603050405020304" pitchFamily="18" charset="0"/>
              </a:rPr>
              <a:t>МКМ</a:t>
            </a:r>
            <a:endParaRPr lang="en-US" sz="1792" dirty="0">
              <a:latin typeface="Times New Roman" panose="02020603050405020304" pitchFamily="18" charset="0"/>
              <a:cs typeface="Times New Roman" panose="02020603050405020304" pitchFamily="18" charset="0"/>
            </a:endParaRPr>
          </a:p>
        </p:txBody>
      </p:sp>
      <p:sp>
        <p:nvSpPr>
          <p:cNvPr id="9" name="Text 6"/>
          <p:cNvSpPr/>
          <p:nvPr/>
        </p:nvSpPr>
        <p:spPr>
          <a:xfrm>
            <a:off x="1929110" y="2510036"/>
            <a:ext cx="5047853" cy="587970"/>
          </a:xfrm>
          <a:prstGeom prst="rect">
            <a:avLst/>
          </a:prstGeom>
          <a:noFill/>
          <a:ln/>
        </p:spPr>
        <p:txBody>
          <a:bodyPr wrap="square" lIns="0" tIns="0" rIns="0" bIns="0" rtlCol="0" anchor="t"/>
          <a:lstStyle/>
          <a:p>
            <a:pPr>
              <a:lnSpc>
                <a:spcPts val="2292"/>
              </a:lnSpc>
            </a:pPr>
            <a:r>
              <a:rPr lang="en-US" sz="1417" kern="0" spc="-29" dirty="0">
                <a:solidFill>
                  <a:srgbClr val="272525"/>
                </a:solidFill>
                <a:latin typeface="Times New Roman" panose="02020603050405020304" pitchFamily="18" charset="0"/>
                <a:ea typeface="Inter" pitchFamily="34" charset="-122"/>
                <a:cs typeface="Times New Roman" panose="02020603050405020304" pitchFamily="18" charset="0"/>
              </a:rPr>
              <a:t>Планирование регулируется смыслом, начинается с аффектогенного события.</a:t>
            </a:r>
            <a:endParaRPr lang="en-US" sz="1417" dirty="0">
              <a:latin typeface="Times New Roman" panose="02020603050405020304" pitchFamily="18" charset="0"/>
              <a:cs typeface="Times New Roman" panose="02020603050405020304" pitchFamily="18" charset="0"/>
            </a:endParaRPr>
          </a:p>
        </p:txBody>
      </p:sp>
      <p:sp>
        <p:nvSpPr>
          <p:cNvPr id="10" name="Shape 7"/>
          <p:cNvSpPr/>
          <p:nvPr/>
        </p:nvSpPr>
        <p:spPr>
          <a:xfrm>
            <a:off x="1099840" y="3865959"/>
            <a:ext cx="643037" cy="25400"/>
          </a:xfrm>
          <a:prstGeom prst="roundRect">
            <a:avLst>
              <a:gd name="adj" fmla="val 303837"/>
            </a:avLst>
          </a:prstGeom>
          <a:solidFill>
            <a:srgbClr val="C0C1D7"/>
          </a:solidFill>
          <a:ln/>
        </p:spPr>
        <p:txBody>
          <a:bodyPr/>
          <a:lstStyle/>
          <a:p>
            <a:endParaRPr lang="fr-FR"/>
          </a:p>
        </p:txBody>
      </p:sp>
      <p:sp>
        <p:nvSpPr>
          <p:cNvPr id="11" name="Shape 8"/>
          <p:cNvSpPr/>
          <p:nvPr/>
        </p:nvSpPr>
        <p:spPr>
          <a:xfrm>
            <a:off x="711894" y="3671987"/>
            <a:ext cx="413345" cy="413345"/>
          </a:xfrm>
          <a:prstGeom prst="roundRect">
            <a:avLst>
              <a:gd name="adj" fmla="val 18671"/>
            </a:avLst>
          </a:prstGeom>
          <a:solidFill>
            <a:srgbClr val="DADBF1"/>
          </a:solidFill>
          <a:ln w="7620">
            <a:solidFill>
              <a:srgbClr val="C0C1D7"/>
            </a:solidFill>
            <a:prstDash val="solid"/>
          </a:ln>
        </p:spPr>
        <p:txBody>
          <a:bodyPr/>
          <a:lstStyle/>
          <a:p>
            <a:endParaRPr lang="fr-FR"/>
          </a:p>
        </p:txBody>
      </p:sp>
      <p:sp>
        <p:nvSpPr>
          <p:cNvPr id="12" name="Text 9"/>
          <p:cNvSpPr/>
          <p:nvPr/>
        </p:nvSpPr>
        <p:spPr>
          <a:xfrm>
            <a:off x="835919" y="3740844"/>
            <a:ext cx="165298" cy="275630"/>
          </a:xfrm>
          <a:prstGeom prst="rect">
            <a:avLst/>
          </a:prstGeom>
          <a:noFill/>
          <a:ln/>
        </p:spPr>
        <p:txBody>
          <a:bodyPr wrap="none" lIns="0" tIns="0" rIns="0" bIns="0" rtlCol="0" anchor="t"/>
          <a:lstStyle/>
          <a:p>
            <a:pPr algn="ctr">
              <a:lnSpc>
                <a:spcPts val="2167"/>
              </a:lnSpc>
            </a:pPr>
            <a:r>
              <a:rPr lang="en-US" sz="2167" b="1" kern="0" spc="-65" dirty="0">
                <a:solidFill>
                  <a:srgbClr val="272525"/>
                </a:solidFill>
                <a:latin typeface="Times New Roman" panose="02020603050405020304" pitchFamily="18" charset="0"/>
                <a:ea typeface="Inter Bold" pitchFamily="34" charset="-122"/>
                <a:cs typeface="Times New Roman" panose="02020603050405020304" pitchFamily="18" charset="0"/>
              </a:rPr>
              <a:t>2</a:t>
            </a:r>
            <a:endParaRPr lang="en-US" sz="2167" dirty="0">
              <a:latin typeface="Times New Roman" panose="02020603050405020304" pitchFamily="18" charset="0"/>
              <a:cs typeface="Times New Roman" panose="02020603050405020304" pitchFamily="18" charset="0"/>
            </a:endParaRPr>
          </a:p>
        </p:txBody>
      </p:sp>
      <p:sp>
        <p:nvSpPr>
          <p:cNvPr id="13" name="Text 10"/>
          <p:cNvSpPr/>
          <p:nvPr/>
        </p:nvSpPr>
        <p:spPr>
          <a:xfrm>
            <a:off x="1929110" y="3648968"/>
            <a:ext cx="2296815" cy="287040"/>
          </a:xfrm>
          <a:prstGeom prst="rect">
            <a:avLst/>
          </a:prstGeom>
          <a:noFill/>
          <a:ln/>
        </p:spPr>
        <p:txBody>
          <a:bodyPr wrap="none" lIns="0" tIns="0" rIns="0" bIns="0" rtlCol="0" anchor="t"/>
          <a:lstStyle/>
          <a:p>
            <a:pPr>
              <a:lnSpc>
                <a:spcPts val="2250"/>
              </a:lnSpc>
            </a:pPr>
            <a:r>
              <a:rPr lang="en-US" sz="1792" b="1" kern="0" spc="-54" dirty="0">
                <a:solidFill>
                  <a:srgbClr val="272525"/>
                </a:solidFill>
                <a:latin typeface="Times New Roman" panose="02020603050405020304" pitchFamily="18" charset="0"/>
                <a:ea typeface="Inter Bold" pitchFamily="34" charset="-122"/>
                <a:cs typeface="Times New Roman" panose="02020603050405020304" pitchFamily="18" charset="0"/>
              </a:rPr>
              <a:t>ЖКМ</a:t>
            </a:r>
            <a:endParaRPr lang="en-US" sz="1792" dirty="0">
              <a:latin typeface="Times New Roman" panose="02020603050405020304" pitchFamily="18" charset="0"/>
              <a:cs typeface="Times New Roman" panose="02020603050405020304" pitchFamily="18" charset="0"/>
            </a:endParaRPr>
          </a:p>
        </p:txBody>
      </p:sp>
      <p:sp>
        <p:nvSpPr>
          <p:cNvPr id="14" name="Text 11"/>
          <p:cNvSpPr/>
          <p:nvPr/>
        </p:nvSpPr>
        <p:spPr>
          <a:xfrm>
            <a:off x="1929110" y="4046240"/>
            <a:ext cx="5047853" cy="587970"/>
          </a:xfrm>
          <a:prstGeom prst="rect">
            <a:avLst/>
          </a:prstGeom>
          <a:noFill/>
          <a:ln/>
        </p:spPr>
        <p:txBody>
          <a:bodyPr wrap="square" lIns="0" tIns="0" rIns="0" bIns="0" rtlCol="0" anchor="t"/>
          <a:lstStyle/>
          <a:p>
            <a:pPr>
              <a:lnSpc>
                <a:spcPts val="2292"/>
              </a:lnSpc>
            </a:pPr>
            <a:r>
              <a:rPr lang="en-US" sz="1417" kern="0" spc="-29" dirty="0">
                <a:solidFill>
                  <a:srgbClr val="272525"/>
                </a:solidFill>
                <a:latin typeface="Times New Roman" panose="02020603050405020304" pitchFamily="18" charset="0"/>
                <a:ea typeface="Inter" pitchFamily="34" charset="-122"/>
                <a:cs typeface="Times New Roman" panose="02020603050405020304" pitchFamily="18" charset="0"/>
              </a:rPr>
              <a:t>Регулируется значением, основано на поиске в сети значений.</a:t>
            </a:r>
            <a:endParaRPr lang="en-US" sz="1417" dirty="0">
              <a:latin typeface="Times New Roman" panose="02020603050405020304" pitchFamily="18" charset="0"/>
              <a:cs typeface="Times New Roman" panose="02020603050405020304" pitchFamily="18" charset="0"/>
            </a:endParaRPr>
          </a:p>
        </p:txBody>
      </p:sp>
      <p:sp>
        <p:nvSpPr>
          <p:cNvPr id="15" name="Shape 12"/>
          <p:cNvSpPr/>
          <p:nvPr/>
        </p:nvSpPr>
        <p:spPr>
          <a:xfrm>
            <a:off x="1099840" y="5402163"/>
            <a:ext cx="643037" cy="25400"/>
          </a:xfrm>
          <a:prstGeom prst="roundRect">
            <a:avLst>
              <a:gd name="adj" fmla="val 303837"/>
            </a:avLst>
          </a:prstGeom>
          <a:solidFill>
            <a:srgbClr val="C0C1D7"/>
          </a:solidFill>
          <a:ln/>
        </p:spPr>
        <p:txBody>
          <a:bodyPr/>
          <a:lstStyle/>
          <a:p>
            <a:endParaRPr lang="fr-FR"/>
          </a:p>
        </p:txBody>
      </p:sp>
      <p:sp>
        <p:nvSpPr>
          <p:cNvPr id="16" name="Shape 13"/>
          <p:cNvSpPr/>
          <p:nvPr/>
        </p:nvSpPr>
        <p:spPr>
          <a:xfrm>
            <a:off x="711894" y="5208191"/>
            <a:ext cx="413345" cy="413345"/>
          </a:xfrm>
          <a:prstGeom prst="roundRect">
            <a:avLst>
              <a:gd name="adj" fmla="val 18671"/>
            </a:avLst>
          </a:prstGeom>
          <a:solidFill>
            <a:srgbClr val="DADBF1"/>
          </a:solidFill>
          <a:ln w="7620">
            <a:solidFill>
              <a:srgbClr val="C0C1D7"/>
            </a:solidFill>
            <a:prstDash val="solid"/>
          </a:ln>
        </p:spPr>
        <p:txBody>
          <a:bodyPr/>
          <a:lstStyle/>
          <a:p>
            <a:endParaRPr lang="fr-FR"/>
          </a:p>
        </p:txBody>
      </p:sp>
      <p:sp>
        <p:nvSpPr>
          <p:cNvPr id="17" name="Text 14"/>
          <p:cNvSpPr/>
          <p:nvPr/>
        </p:nvSpPr>
        <p:spPr>
          <a:xfrm>
            <a:off x="833736" y="5277048"/>
            <a:ext cx="169664" cy="275630"/>
          </a:xfrm>
          <a:prstGeom prst="rect">
            <a:avLst/>
          </a:prstGeom>
          <a:noFill/>
          <a:ln/>
        </p:spPr>
        <p:txBody>
          <a:bodyPr wrap="none" lIns="0" tIns="0" rIns="0" bIns="0" rtlCol="0" anchor="t"/>
          <a:lstStyle/>
          <a:p>
            <a:pPr algn="ctr">
              <a:lnSpc>
                <a:spcPts val="2167"/>
              </a:lnSpc>
            </a:pPr>
            <a:r>
              <a:rPr lang="en-US" sz="2167" b="1" kern="0" spc="-65" dirty="0">
                <a:solidFill>
                  <a:srgbClr val="272525"/>
                </a:solidFill>
                <a:latin typeface="Times New Roman" panose="02020603050405020304" pitchFamily="18" charset="0"/>
                <a:ea typeface="Inter Bold" pitchFamily="34" charset="-122"/>
                <a:cs typeface="Times New Roman" panose="02020603050405020304" pitchFamily="18" charset="0"/>
              </a:rPr>
              <a:t>3</a:t>
            </a:r>
            <a:endParaRPr lang="en-US" sz="2167" dirty="0">
              <a:latin typeface="Times New Roman" panose="02020603050405020304" pitchFamily="18" charset="0"/>
              <a:cs typeface="Times New Roman" panose="02020603050405020304" pitchFamily="18" charset="0"/>
            </a:endParaRPr>
          </a:p>
        </p:txBody>
      </p:sp>
      <p:sp>
        <p:nvSpPr>
          <p:cNvPr id="18" name="Text 15"/>
          <p:cNvSpPr/>
          <p:nvPr/>
        </p:nvSpPr>
        <p:spPr>
          <a:xfrm>
            <a:off x="1929110" y="5185172"/>
            <a:ext cx="2296815" cy="287040"/>
          </a:xfrm>
          <a:prstGeom prst="rect">
            <a:avLst/>
          </a:prstGeom>
          <a:noFill/>
          <a:ln/>
        </p:spPr>
        <p:txBody>
          <a:bodyPr wrap="none" lIns="0" tIns="0" rIns="0" bIns="0" rtlCol="0" anchor="t"/>
          <a:lstStyle/>
          <a:p>
            <a:pPr>
              <a:lnSpc>
                <a:spcPts val="2250"/>
              </a:lnSpc>
            </a:pPr>
            <a:r>
              <a:rPr lang="en-US" sz="1792" b="1" kern="0" spc="-54" dirty="0">
                <a:solidFill>
                  <a:srgbClr val="272525"/>
                </a:solidFill>
                <a:latin typeface="Times New Roman" panose="02020603050405020304" pitchFamily="18" charset="0"/>
                <a:ea typeface="Inter Bold" pitchFamily="34" charset="-122"/>
                <a:cs typeface="Times New Roman" panose="02020603050405020304" pitchFamily="18" charset="0"/>
              </a:rPr>
              <a:t>РКМ</a:t>
            </a:r>
            <a:endParaRPr lang="en-US" sz="1792" dirty="0">
              <a:latin typeface="Times New Roman" panose="02020603050405020304" pitchFamily="18" charset="0"/>
              <a:cs typeface="Times New Roman" panose="02020603050405020304" pitchFamily="18" charset="0"/>
            </a:endParaRPr>
          </a:p>
        </p:txBody>
      </p:sp>
      <p:sp>
        <p:nvSpPr>
          <p:cNvPr id="19" name="Text 16"/>
          <p:cNvSpPr/>
          <p:nvPr/>
        </p:nvSpPr>
        <p:spPr>
          <a:xfrm>
            <a:off x="1929110" y="5582444"/>
            <a:ext cx="5047853" cy="587970"/>
          </a:xfrm>
          <a:prstGeom prst="rect">
            <a:avLst/>
          </a:prstGeom>
          <a:noFill/>
          <a:ln/>
        </p:spPr>
        <p:txBody>
          <a:bodyPr wrap="square" lIns="0" tIns="0" rIns="0" bIns="0" rtlCol="0" anchor="t"/>
          <a:lstStyle/>
          <a:p>
            <a:pPr>
              <a:lnSpc>
                <a:spcPts val="2292"/>
              </a:lnSpc>
            </a:pPr>
            <a:r>
              <a:rPr lang="en-US" sz="1417" kern="0" spc="-29" dirty="0">
                <a:solidFill>
                  <a:srgbClr val="272525"/>
                </a:solidFill>
                <a:latin typeface="Times New Roman" panose="02020603050405020304" pitchFamily="18" charset="0"/>
                <a:ea typeface="Inter" pitchFamily="34" charset="-122"/>
                <a:cs typeface="Times New Roman" panose="02020603050405020304" pitchFamily="18" charset="0"/>
              </a:rPr>
              <a:t>Регулируется образом, начинается с выбора объекта на сети образов.</a:t>
            </a:r>
            <a:endParaRPr lang="en-US" sz="141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0754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Объект 1"/>
          <p:cNvGraphicFramePr>
            <a:graphicFrameLocks noGrp="1"/>
          </p:cNvGraphicFramePr>
          <p:nvPr>
            <p:ph idx="1"/>
            <p:extLst>
              <p:ext uri="{D42A27DB-BD31-4B8C-83A1-F6EECF244321}">
                <p14:modId xmlns:p14="http://schemas.microsoft.com/office/powerpoint/2010/main" val="606207475"/>
              </p:ext>
            </p:extLst>
          </p:nvPr>
        </p:nvGraphicFramePr>
        <p:xfrm>
          <a:off x="-1" y="0"/>
          <a:ext cx="12192000" cy="68580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253281633"/>
                    </a:ext>
                  </a:extLst>
                </a:gridCol>
                <a:gridCol w="6096000">
                  <a:extLst>
                    <a:ext uri="{9D8B030D-6E8A-4147-A177-3AD203B41FA5}">
                      <a16:colId xmlns:a16="http://schemas.microsoft.com/office/drawing/2014/main" val="1342545999"/>
                    </a:ext>
                  </a:extLst>
                </a:gridCol>
              </a:tblGrid>
              <a:tr h="3508845">
                <a:tc>
                  <a:txBody>
                    <a:bodyPr/>
                    <a:lstStyle/>
                    <a:p>
                      <a:pPr marL="0" indent="0" algn="just">
                        <a:buNone/>
                      </a:pPr>
                      <a:r>
                        <a:rPr lang="ru-RU" sz="1400" b="1" dirty="0">
                          <a:solidFill>
                            <a:schemeClr val="tx1"/>
                          </a:solidFill>
                          <a:latin typeface="Times New Roman" panose="02020603050405020304" pitchFamily="18" charset="0"/>
                          <a:cs typeface="Times New Roman" panose="02020603050405020304" pitchFamily="18" charset="0"/>
                        </a:rPr>
                        <a:t>Планирование в РКМ </a:t>
                      </a:r>
                      <a:r>
                        <a:rPr lang="ru-RU" sz="1400" b="0" dirty="0">
                          <a:solidFill>
                            <a:schemeClr val="tx1"/>
                          </a:solidFill>
                          <a:latin typeface="Times New Roman" panose="02020603050405020304" pitchFamily="18" charset="0"/>
                          <a:cs typeface="Times New Roman" panose="02020603050405020304" pitchFamily="18" charset="0"/>
                        </a:rPr>
                        <a:t>(регулируется образом) – планирование в отношении возможностей изучения объекта. Сначала выбираем объект на сети образов, далее подбираем ситуации в которых он может встречаться. (археолог едет в тот регион, в котором могут находиться интересующие его объекты). Далее, на сети смыслов отбираются и взвешиваются те ситуации, где объект мог бы проявить себя (например психолог отбирает методики, где интересующее его качество, например агрессивность, могло бы проявиться). Далее значение различных действий наполняется предметным смыслом. Далее, на сети образов выбираются те эмпирические процедуры, которые помогут исследовать объект.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ru-RU" sz="1400" b="1" dirty="0">
                          <a:solidFill>
                            <a:schemeClr val="tx1"/>
                          </a:solidFill>
                          <a:latin typeface="Times New Roman" panose="02020603050405020304" pitchFamily="18" charset="0"/>
                          <a:cs typeface="Times New Roman" panose="02020603050405020304" pitchFamily="18" charset="0"/>
                        </a:rPr>
                        <a:t>Планирование в ЖКМ </a:t>
                      </a:r>
                      <a:r>
                        <a:rPr lang="ru-RU" sz="1400" b="0" dirty="0">
                          <a:solidFill>
                            <a:schemeClr val="tx1"/>
                          </a:solidFill>
                          <a:latin typeface="Times New Roman" panose="02020603050405020304" pitchFamily="18" charset="0"/>
                          <a:cs typeface="Times New Roman" panose="02020603050405020304" pitchFamily="18" charset="0"/>
                        </a:rPr>
                        <a:t>(регулируется значением) – поиск на сети значений и выбор конкретного значения, за которым стоит определенный сценарий развития ситуации. Далее процесс планирования следует по пути уточнения ролей в сценарии. Подборка ролевого состава на основе сети смыслов (</a:t>
                      </a:r>
                      <a:r>
                        <a:rPr lang="ru-RU" sz="1400" b="0" dirty="0" err="1">
                          <a:solidFill>
                            <a:schemeClr val="tx1"/>
                          </a:solidFill>
                          <a:latin typeface="Times New Roman" panose="02020603050405020304" pitchFamily="18" charset="0"/>
                          <a:cs typeface="Times New Roman" panose="02020603050405020304" pitchFamily="18" charset="0"/>
                        </a:rPr>
                        <a:t>операциональный</a:t>
                      </a:r>
                      <a:r>
                        <a:rPr lang="ru-RU" sz="1400" b="0" dirty="0">
                          <a:solidFill>
                            <a:schemeClr val="tx1"/>
                          </a:solidFill>
                          <a:latin typeface="Times New Roman" panose="02020603050405020304" pitchFamily="18" charset="0"/>
                          <a:cs typeface="Times New Roman" panose="02020603050405020304" pitchFamily="18" charset="0"/>
                        </a:rPr>
                        <a:t> смысл) (пример с выбором гостей на свадьбу по уровню достатка и требованиям к улучшению текущих</a:t>
                      </a:r>
                      <a:r>
                        <a:rPr lang="ru-RU" sz="1400" b="0" baseline="0" dirty="0">
                          <a:solidFill>
                            <a:schemeClr val="tx1"/>
                          </a:solidFill>
                          <a:latin typeface="Times New Roman" panose="02020603050405020304" pitchFamily="18" charset="0"/>
                          <a:cs typeface="Times New Roman" panose="02020603050405020304" pitchFamily="18" charset="0"/>
                        </a:rPr>
                        <a:t> </a:t>
                      </a:r>
                      <a:r>
                        <a:rPr lang="ru-RU" sz="1400" b="0" baseline="0">
                          <a:solidFill>
                            <a:schemeClr val="tx1"/>
                          </a:solidFill>
                          <a:latin typeface="Times New Roman" panose="02020603050405020304" pitchFamily="18" charset="0"/>
                          <a:cs typeface="Times New Roman" panose="02020603050405020304" pitchFamily="18" charset="0"/>
                        </a:rPr>
                        <a:t>условий жизни</a:t>
                      </a:r>
                      <a:r>
                        <a:rPr lang="ru-RU" sz="1400" b="0">
                          <a:solidFill>
                            <a:schemeClr val="tx1"/>
                          </a:solidFill>
                          <a:latin typeface="Times New Roman" panose="02020603050405020304" pitchFamily="18" charset="0"/>
                          <a:cs typeface="Times New Roman" panose="02020603050405020304" pitchFamily="18" charset="0"/>
                        </a:rPr>
                        <a:t>).</a:t>
                      </a:r>
                      <a:endParaRPr lang="ru-RU" sz="1400" b="0" dirty="0">
                        <a:solidFill>
                          <a:schemeClr val="tx1"/>
                        </a:solidFill>
                        <a:latin typeface="Times New Roman" panose="02020603050405020304" pitchFamily="18" charset="0"/>
                        <a:cs typeface="Times New Roman" panose="02020603050405020304" pitchFamily="18" charset="0"/>
                      </a:endParaRPr>
                    </a:p>
                    <a:p>
                      <a:pPr algn="just"/>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959798"/>
                  </a:ext>
                </a:extLst>
              </a:tr>
              <a:tr h="3349155">
                <a:tc gridSpan="2">
                  <a:txBody>
                    <a:bodyPr/>
                    <a:lstStyle/>
                    <a:p>
                      <a:pPr marL="0" indent="0" algn="just">
                        <a:buNone/>
                      </a:pPr>
                      <a:r>
                        <a:rPr lang="ru-RU" sz="1400" b="1" dirty="0">
                          <a:latin typeface="Times New Roman" panose="02020603050405020304" pitchFamily="18" charset="0"/>
                          <a:cs typeface="Times New Roman" panose="02020603050405020304" pitchFamily="18" charset="0"/>
                        </a:rPr>
                        <a:t>Планирование в МКМ </a:t>
                      </a:r>
                      <a:r>
                        <a:rPr lang="ru-RU" sz="1400" dirty="0">
                          <a:latin typeface="Times New Roman" panose="02020603050405020304" pitchFamily="18" charset="0"/>
                          <a:cs typeface="Times New Roman" panose="02020603050405020304" pitchFamily="18" charset="0"/>
                        </a:rPr>
                        <a:t>(регулируется смыслом) – планирование порождённое поиском смысла. Процесс начинается со встречи с </a:t>
                      </a:r>
                      <a:r>
                        <a:rPr lang="ru-RU" sz="1400" dirty="0" err="1">
                          <a:latin typeface="Times New Roman" panose="02020603050405020304" pitchFamily="18" charset="0"/>
                          <a:cs typeface="Times New Roman" panose="02020603050405020304" pitchFamily="18" charset="0"/>
                        </a:rPr>
                        <a:t>аффектогенным</a:t>
                      </a:r>
                      <a:r>
                        <a:rPr lang="ru-RU" sz="1400" dirty="0">
                          <a:latin typeface="Times New Roman" panose="02020603050405020304" pitchFamily="18" charset="0"/>
                          <a:cs typeface="Times New Roman" panose="02020603050405020304" pitchFamily="18" charset="0"/>
                        </a:rPr>
                        <a:t> событием, смысл которого субъекту не удается сразу же определить. На сети имен возникает имя ситуации с конкретными лицами и объектами. Если на сети смыслов/значений/образов не находится достаточно возможностей для реагирования на ситуацию, то на сети образов ищутся объекты, которые вместе с образом данного события могли бы быть проявлениями некоторой обобщенной ситуации. Обобщение происходит на образах, </a:t>
                      </a:r>
                      <a:r>
                        <a:rPr lang="ru-RU" sz="1400" dirty="0" err="1">
                          <a:latin typeface="Times New Roman" panose="02020603050405020304" pitchFamily="18" charset="0"/>
                          <a:cs typeface="Times New Roman" panose="02020603050405020304" pitchFamily="18" charset="0"/>
                        </a:rPr>
                        <a:t>тк</a:t>
                      </a:r>
                      <a:r>
                        <a:rPr lang="ru-RU" sz="1400" dirty="0">
                          <a:latin typeface="Times New Roman" panose="02020603050405020304" pitchFamily="18" charset="0"/>
                          <a:cs typeface="Times New Roman" panose="02020603050405020304" pitchFamily="18" charset="0"/>
                        </a:rPr>
                        <a:t> значения к которым они восходят, не совпадают с исходным, предложенным извне значением события. Далее процесс интерпретации события (определения его смысла):</a:t>
                      </a:r>
                    </a:p>
                    <a:p>
                      <a:pPr algn="just"/>
                      <a:r>
                        <a:rPr lang="ru-RU" sz="1400" dirty="0">
                          <a:latin typeface="Times New Roman" panose="02020603050405020304" pitchFamily="18" charset="0"/>
                          <a:cs typeface="Times New Roman" panose="02020603050405020304" pitchFamily="18" charset="0"/>
                        </a:rPr>
                        <a:t>МКМ инициализирует исследование связей образов, входящих в событие с другими образами (ассоциации на образах по эмоциональному отклику).</a:t>
                      </a:r>
                    </a:p>
                    <a:p>
                      <a:pPr algn="just"/>
                      <a:r>
                        <a:rPr lang="ru-RU" sz="1400" dirty="0">
                          <a:latin typeface="Times New Roman" panose="02020603050405020304" pitchFamily="18" charset="0"/>
                          <a:cs typeface="Times New Roman" panose="02020603050405020304" pitchFamily="18" charset="0"/>
                        </a:rPr>
                        <a:t>На сети значений осуществляется рассмотрение тех ситуаций, в которых данные объекты (образы) встречаются. (используются </a:t>
                      </a:r>
                      <a:r>
                        <a:rPr lang="ru-RU" sz="1400" dirty="0" err="1">
                          <a:latin typeface="Times New Roman" panose="02020603050405020304" pitchFamily="18" charset="0"/>
                          <a:cs typeface="Times New Roman" panose="02020603050405020304" pitchFamily="18" charset="0"/>
                        </a:rPr>
                        <a:t>архитипичные</a:t>
                      </a:r>
                      <a:r>
                        <a:rPr lang="ru-RU" sz="1400" dirty="0">
                          <a:latin typeface="Times New Roman" panose="02020603050405020304" pitchFamily="18" charset="0"/>
                          <a:cs typeface="Times New Roman" panose="02020603050405020304" pitchFamily="18" charset="0"/>
                        </a:rPr>
                        <a:t> ситуации культуры и социума)</a:t>
                      </a:r>
                    </a:p>
                    <a:p>
                      <a:pPr algn="just"/>
                      <a:r>
                        <a:rPr lang="ru-RU" sz="1400" dirty="0">
                          <a:latin typeface="Times New Roman" panose="02020603050405020304" pitchFamily="18" charset="0"/>
                          <a:cs typeface="Times New Roman" panose="02020603050405020304" pitchFamily="18" charset="0"/>
                        </a:rPr>
                        <a:t>На сети смыслов осуществляется взвешивание и отбор  полученных новых ролей для исходных объектов и персонажей и синтезируется смысл деятельности (нарратив, повествование событий).</a:t>
                      </a:r>
                    </a:p>
                    <a:p>
                      <a:pPr algn="just"/>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214530"/>
                  </a:ext>
                </a:extLst>
              </a:tr>
            </a:tbl>
          </a:graphicData>
        </a:graphic>
      </p:graphicFrame>
    </p:spTree>
    <p:extLst>
      <p:ext uri="{BB962C8B-B14F-4D97-AF65-F5344CB8AC3E}">
        <p14:creationId xmlns:p14="http://schemas.microsoft.com/office/powerpoint/2010/main" val="2531252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77B6895-0272-44A5-9866-EE06257275BB}"/>
              </a:ext>
            </a:extLst>
          </p:cNvPr>
          <p:cNvSpPr>
            <a:spLocks noGrp="1"/>
          </p:cNvSpPr>
          <p:nvPr>
            <p:ph idx="1"/>
          </p:nvPr>
        </p:nvSpPr>
        <p:spPr>
          <a:xfrm>
            <a:off x="422564" y="498277"/>
            <a:ext cx="6453249" cy="5274438"/>
          </a:xfrm>
        </p:spPr>
        <p:txBody>
          <a:bodyPr>
            <a:normAutofit/>
          </a:bodyPr>
          <a:lstStyle/>
          <a:p>
            <a:pPr marL="0" indent="0">
              <a:buNone/>
            </a:pPr>
            <a:r>
              <a:rPr lang="ru-RU" sz="2000" b="1" dirty="0">
                <a:latin typeface="Times New Roman" panose="02020603050405020304" pitchFamily="18" charset="0"/>
                <a:cs typeface="Times New Roman" panose="02020603050405020304" pitchFamily="18" charset="0"/>
              </a:rPr>
              <a:t>Знаки – попытка символьного </a:t>
            </a:r>
            <a:r>
              <a:rPr lang="ru-RU" sz="2000" b="1" dirty="0" err="1">
                <a:latin typeface="Times New Roman" panose="02020603050405020304" pitchFamily="18" charset="0"/>
                <a:cs typeface="Times New Roman" panose="02020603050405020304" pitchFamily="18" charset="0"/>
              </a:rPr>
              <a:t>граундинга</a:t>
            </a:r>
            <a:endParaRPr lang="ru-RU" sz="2000" b="1" dirty="0">
              <a:latin typeface="Times New Roman" panose="02020603050405020304" pitchFamily="18" charset="0"/>
              <a:cs typeface="Times New Roman" panose="02020603050405020304" pitchFamily="18" charset="0"/>
            </a:endParaRPr>
          </a:p>
          <a:p>
            <a:r>
              <a:rPr lang="ru-RU" sz="1600" b="1" dirty="0">
                <a:solidFill>
                  <a:schemeClr val="accent1"/>
                </a:solidFill>
                <a:latin typeface="Times New Roman" panose="02020603050405020304" pitchFamily="18" charset="0"/>
                <a:cs typeface="Times New Roman" panose="02020603050405020304" pitchFamily="18" charset="0"/>
              </a:rPr>
              <a:t>М – компонента значения</a:t>
            </a:r>
            <a:r>
              <a:rPr lang="ru-RU" sz="1600" dirty="0">
                <a:latin typeface="Times New Roman" panose="02020603050405020304" pitchFamily="18" charset="0"/>
                <a:cs typeface="Times New Roman" panose="02020603050405020304" pitchFamily="18" charset="0"/>
              </a:rPr>
              <a:t>. Представляет обобщенные, концептуальные знания агента об объектах, предметах и процессах внешней среды.</a:t>
            </a:r>
          </a:p>
          <a:p>
            <a:r>
              <a:rPr lang="ru-RU" sz="1600" b="1" dirty="0">
                <a:solidFill>
                  <a:srgbClr val="00B050"/>
                </a:solidFill>
                <a:latin typeface="Times New Roman" panose="02020603050405020304" pitchFamily="18" charset="0"/>
                <a:cs typeface="Times New Roman" panose="02020603050405020304" pitchFamily="18" charset="0"/>
              </a:rPr>
              <a:t>Р – компонента образа</a:t>
            </a:r>
            <a:r>
              <a:rPr lang="ru-RU" sz="1600" dirty="0">
                <a:latin typeface="Times New Roman" panose="02020603050405020304" pitchFamily="18" charset="0"/>
                <a:cs typeface="Times New Roman" panose="02020603050405020304" pitchFamily="18" charset="0"/>
              </a:rPr>
              <a:t>. Описывает характеристики объекта, а также его особенности на основе сенсорных данных агента.</a:t>
            </a:r>
          </a:p>
          <a:p>
            <a:r>
              <a:rPr lang="ru-RU" sz="1600" b="1" dirty="0">
                <a:solidFill>
                  <a:srgbClr val="C00000"/>
                </a:solidFill>
                <a:latin typeface="Times New Roman" panose="02020603050405020304" pitchFamily="18" charset="0"/>
                <a:cs typeface="Times New Roman" panose="02020603050405020304" pitchFamily="18" charset="0"/>
              </a:rPr>
              <a:t>А – компонента смысла</a:t>
            </a:r>
            <a:r>
              <a:rPr lang="ru-RU" sz="1600" dirty="0">
                <a:latin typeface="Times New Roman" panose="02020603050405020304" pitchFamily="18" charset="0"/>
                <a:cs typeface="Times New Roman" panose="02020603050405020304" pitchFamily="18" charset="0"/>
              </a:rPr>
              <a:t>. Динамическая характеристика, формируется в процессе взаимодействия агента с различными объектами и субъектами среды.</a:t>
            </a:r>
          </a:p>
          <a:p>
            <a:r>
              <a:rPr lang="ru-RU" sz="1600" b="1" dirty="0">
                <a:latin typeface="Times New Roman" panose="02020603050405020304" pitchFamily="18" charset="0"/>
                <a:cs typeface="Times New Roman" panose="02020603050405020304" pitchFamily="18" charset="0"/>
              </a:rPr>
              <a:t>N – компонента имени</a:t>
            </a:r>
            <a:r>
              <a:rPr lang="ru-RU" sz="1600" dirty="0">
                <a:latin typeface="Times New Roman" panose="02020603050405020304" pitchFamily="18" charset="0"/>
                <a:cs typeface="Times New Roman" panose="02020603050405020304" pitchFamily="18" charset="0"/>
              </a:rPr>
              <a:t>. Используется для идентификации знака, служит для использования знака в коммуникационных процессах и процессе объединения других компонентов в единую логическую структуру.</a:t>
            </a:r>
          </a:p>
          <a:p>
            <a:pPr marL="0" indent="0">
              <a:buNone/>
            </a:pPr>
            <a:r>
              <a:rPr lang="ru-RU" sz="2000" b="1" dirty="0">
                <a:latin typeface="Times New Roman" panose="02020603050405020304" pitchFamily="18" charset="0"/>
                <a:cs typeface="Times New Roman" panose="02020603050405020304" pitchFamily="18" charset="0"/>
              </a:rPr>
              <a:t>Компоненты знака образуют семантические сети</a:t>
            </a:r>
            <a:endParaRPr lang="en-US" sz="2000" b="1" dirty="0">
              <a:latin typeface="Times New Roman" panose="02020603050405020304" pitchFamily="18" charset="0"/>
              <a:cs typeface="Times New Roman" panose="02020603050405020304" pitchFamily="18" charset="0"/>
            </a:endParaRPr>
          </a:p>
          <a:p>
            <a:pPr marL="0" indent="0">
              <a:buNone/>
            </a:pPr>
            <a:endParaRPr lang="ru-RU" sz="1600" b="1" dirty="0">
              <a:latin typeface="Times New Roman" panose="02020603050405020304" pitchFamily="18" charset="0"/>
              <a:cs typeface="Times New Roman" panose="02020603050405020304" pitchFamily="18" charset="0"/>
            </a:endParaRPr>
          </a:p>
        </p:txBody>
      </p:sp>
      <p:sp>
        <p:nvSpPr>
          <p:cNvPr id="6" name="CustomShape 3">
            <a:extLst>
              <a:ext uri="{FF2B5EF4-FFF2-40B4-BE49-F238E27FC236}">
                <a16:creationId xmlns:a16="http://schemas.microsoft.com/office/drawing/2014/main" id="{8FACD7BA-B1F2-41EA-B069-E058A55FBF9E}"/>
              </a:ext>
            </a:extLst>
          </p:cNvPr>
          <p:cNvSpPr/>
          <p:nvPr/>
        </p:nvSpPr>
        <p:spPr>
          <a:xfrm>
            <a:off x="463140" y="5169586"/>
            <a:ext cx="687312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ru-RU" sz="20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Кортеж из </a:t>
            </a:r>
            <a:r>
              <a:rPr lang="en-US" sz="20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5</a:t>
            </a:r>
            <a:r>
              <a:rPr lang="ru-RU" sz="20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 элементов описывает картину мира агента</a:t>
            </a:r>
            <a:endParaRPr lang="ru-RU"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pic>
        <p:nvPicPr>
          <p:cNvPr id="8" name="Рисунок 17">
            <a:extLst>
              <a:ext uri="{FF2B5EF4-FFF2-40B4-BE49-F238E27FC236}">
                <a16:creationId xmlns:a16="http://schemas.microsoft.com/office/drawing/2014/main" id="{B716600C-EFB2-4A47-8EA6-A01677356011}"/>
              </a:ext>
            </a:extLst>
          </p:cNvPr>
          <p:cNvPicPr/>
          <p:nvPr/>
        </p:nvPicPr>
        <p:blipFill>
          <a:blip r:embed="rId2"/>
          <a:stretch/>
        </p:blipFill>
        <p:spPr>
          <a:xfrm>
            <a:off x="7915037" y="383891"/>
            <a:ext cx="2142720" cy="2047680"/>
          </a:xfrm>
          <a:prstGeom prst="rect">
            <a:avLst/>
          </a:prstGeom>
          <a:ln>
            <a:noFill/>
          </a:ln>
        </p:spPr>
      </p:pic>
      <p:pic>
        <p:nvPicPr>
          <p:cNvPr id="9" name="Рисунок 19">
            <a:extLst>
              <a:ext uri="{FF2B5EF4-FFF2-40B4-BE49-F238E27FC236}">
                <a16:creationId xmlns:a16="http://schemas.microsoft.com/office/drawing/2014/main" id="{251DD4A7-477C-41F1-A30E-4B647CAAEF90}"/>
              </a:ext>
            </a:extLst>
          </p:cNvPr>
          <p:cNvPicPr/>
          <p:nvPr/>
        </p:nvPicPr>
        <p:blipFill>
          <a:blip r:embed="rId3"/>
          <a:stretch/>
        </p:blipFill>
        <p:spPr>
          <a:xfrm>
            <a:off x="7915037" y="2448349"/>
            <a:ext cx="3720600" cy="3775680"/>
          </a:xfrm>
          <a:prstGeom prst="rect">
            <a:avLst/>
          </a:prstGeom>
          <a:ln>
            <a:noFill/>
          </a:ln>
        </p:spPr>
      </p:pic>
      <p:graphicFrame>
        <p:nvGraphicFramePr>
          <p:cNvPr id="2" name="Объект 1">
            <a:extLst>
              <a:ext uri="{FF2B5EF4-FFF2-40B4-BE49-F238E27FC236}">
                <a16:creationId xmlns:a16="http://schemas.microsoft.com/office/drawing/2014/main" id="{408C043D-EBD6-4DC7-BD87-DA265F470C37}"/>
              </a:ext>
            </a:extLst>
          </p:cNvPr>
          <p:cNvGraphicFramePr>
            <a:graphicFrameLocks noChangeAspect="1"/>
          </p:cNvGraphicFramePr>
          <p:nvPr/>
        </p:nvGraphicFramePr>
        <p:xfrm>
          <a:off x="470576" y="5737361"/>
          <a:ext cx="2462418" cy="501485"/>
        </p:xfrm>
        <a:graphic>
          <a:graphicData uri="http://schemas.openxmlformats.org/presentationml/2006/ole">
            <mc:AlternateContent xmlns:mc="http://schemas.openxmlformats.org/markup-compatibility/2006">
              <mc:Choice xmlns:v="urn:schemas-microsoft-com:vml" Requires="v">
                <p:oleObj name="Equation" r:id="rId4" imgW="1216342" imgH="247289" progId="Equation.DSMT4">
                  <p:embed/>
                </p:oleObj>
              </mc:Choice>
              <mc:Fallback>
                <p:oleObj name="Equation" r:id="rId4" imgW="1216342" imgH="247289" progId="Equation.DSMT4">
                  <p:embed/>
                  <p:pic>
                    <p:nvPicPr>
                      <p:cNvPr id="2" name="Объект 1">
                        <a:extLst>
                          <a:ext uri="{FF2B5EF4-FFF2-40B4-BE49-F238E27FC236}">
                            <a16:creationId xmlns:a16="http://schemas.microsoft.com/office/drawing/2014/main" id="{408C043D-EBD6-4DC7-BD87-DA265F470C37}"/>
                          </a:ext>
                        </a:extLst>
                      </p:cNvPr>
                      <p:cNvPicPr/>
                      <p:nvPr/>
                    </p:nvPicPr>
                    <p:blipFill>
                      <a:blip r:embed="rId5"/>
                      <a:stretch>
                        <a:fillRect/>
                      </a:stretch>
                    </p:blipFill>
                    <p:spPr>
                      <a:xfrm>
                        <a:off x="470576" y="5737361"/>
                        <a:ext cx="2462418" cy="501485"/>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19C47ABF-0EBD-47EB-BB11-A5EB3F09AA65}"/>
              </a:ext>
            </a:extLst>
          </p:cNvPr>
          <p:cNvSpPr txBox="1"/>
          <p:nvPr/>
        </p:nvSpPr>
        <p:spPr>
          <a:xfrm>
            <a:off x="2840426" y="5880713"/>
            <a:ext cx="5957187" cy="584775"/>
          </a:xfrm>
          <a:prstGeom prst="rect">
            <a:avLst/>
          </a:prstGeom>
          <a:noFill/>
        </p:spPr>
        <p:txBody>
          <a:bodyPr wrap="square" rtlCol="0">
            <a:spAutoFit/>
          </a:bodyPr>
          <a:lstStyle/>
          <a:p>
            <a:r>
              <a:rPr lang="ru-RU" sz="1600" dirty="0">
                <a:latin typeface="Times New Roman" panose="02020603050405020304" pitchFamily="18" charset="0"/>
                <a:cs typeface="Times New Roman" panose="02020603050405020304" pitchFamily="18" charset="0"/>
              </a:rPr>
              <a:t>, где 			отношения на компонентах знака, а       - операции на множестве знаков</a:t>
            </a:r>
          </a:p>
        </p:txBody>
      </p:sp>
      <p:graphicFrame>
        <p:nvGraphicFramePr>
          <p:cNvPr id="17" name="Объект 16">
            <a:extLst>
              <a:ext uri="{FF2B5EF4-FFF2-40B4-BE49-F238E27FC236}">
                <a16:creationId xmlns:a16="http://schemas.microsoft.com/office/drawing/2014/main" id="{AF6D2EE7-DB27-4484-A91D-B00FA71D0960}"/>
              </a:ext>
            </a:extLst>
          </p:cNvPr>
          <p:cNvGraphicFramePr>
            <a:graphicFrameLocks noChangeAspect="1"/>
          </p:cNvGraphicFramePr>
          <p:nvPr/>
        </p:nvGraphicFramePr>
        <p:xfrm>
          <a:off x="3527180" y="5801612"/>
          <a:ext cx="2036356" cy="478421"/>
        </p:xfrm>
        <a:graphic>
          <a:graphicData uri="http://schemas.openxmlformats.org/presentationml/2006/ole">
            <mc:AlternateContent xmlns:mc="http://schemas.openxmlformats.org/markup-compatibility/2006">
              <mc:Choice xmlns:v="urn:schemas-microsoft-com:vml" Requires="v">
                <p:oleObj name="Equation" r:id="rId6" imgW="1054738" imgH="247289" progId="Equation.DSMT4">
                  <p:embed/>
                </p:oleObj>
              </mc:Choice>
              <mc:Fallback>
                <p:oleObj name="Equation" r:id="rId6" imgW="1054738" imgH="247289" progId="Equation.DSMT4">
                  <p:embed/>
                  <p:pic>
                    <p:nvPicPr>
                      <p:cNvPr id="17" name="Объект 16">
                        <a:extLst>
                          <a:ext uri="{FF2B5EF4-FFF2-40B4-BE49-F238E27FC236}">
                            <a16:creationId xmlns:a16="http://schemas.microsoft.com/office/drawing/2014/main" id="{AF6D2EE7-DB27-4484-A91D-B00FA71D0960}"/>
                          </a:ext>
                        </a:extLst>
                      </p:cNvPr>
                      <p:cNvPicPr/>
                      <p:nvPr/>
                    </p:nvPicPr>
                    <p:blipFill>
                      <a:blip r:embed="rId7"/>
                      <a:stretch>
                        <a:fillRect/>
                      </a:stretch>
                    </p:blipFill>
                    <p:spPr>
                      <a:xfrm>
                        <a:off x="3527180" y="5801612"/>
                        <a:ext cx="2036356" cy="478421"/>
                      </a:xfrm>
                      <a:prstGeom prst="rect">
                        <a:avLst/>
                      </a:prstGeom>
                    </p:spPr>
                  </p:pic>
                </p:oleObj>
              </mc:Fallback>
            </mc:AlternateContent>
          </a:graphicData>
        </a:graphic>
      </p:graphicFrame>
      <p:graphicFrame>
        <p:nvGraphicFramePr>
          <p:cNvPr id="18" name="Объект 17">
            <a:extLst>
              <a:ext uri="{FF2B5EF4-FFF2-40B4-BE49-F238E27FC236}">
                <a16:creationId xmlns:a16="http://schemas.microsoft.com/office/drawing/2014/main" id="{A357047A-6750-4972-BD9D-00308ADC1537}"/>
              </a:ext>
            </a:extLst>
          </p:cNvPr>
          <p:cNvGraphicFramePr>
            <a:graphicFrameLocks noChangeAspect="1"/>
          </p:cNvGraphicFramePr>
          <p:nvPr/>
        </p:nvGraphicFramePr>
        <p:xfrm>
          <a:off x="3040152" y="6133399"/>
          <a:ext cx="395280" cy="395280"/>
        </p:xfrm>
        <a:graphic>
          <a:graphicData uri="http://schemas.openxmlformats.org/presentationml/2006/ole">
            <mc:AlternateContent xmlns:mc="http://schemas.openxmlformats.org/markup-compatibility/2006">
              <mc:Choice xmlns:v="urn:schemas-microsoft-com:vml" Requires="v">
                <p:oleObj name="Equation" r:id="rId8" imgW="151908" imgH="152040" progId="Equation.DSMT4">
                  <p:embed/>
                </p:oleObj>
              </mc:Choice>
              <mc:Fallback>
                <p:oleObj name="Equation" r:id="rId8" imgW="151908" imgH="152040" progId="Equation.DSMT4">
                  <p:embed/>
                  <p:pic>
                    <p:nvPicPr>
                      <p:cNvPr id="18" name="Объект 17">
                        <a:extLst>
                          <a:ext uri="{FF2B5EF4-FFF2-40B4-BE49-F238E27FC236}">
                            <a16:creationId xmlns:a16="http://schemas.microsoft.com/office/drawing/2014/main" id="{A357047A-6750-4972-BD9D-00308ADC1537}"/>
                          </a:ext>
                        </a:extLst>
                      </p:cNvPr>
                      <p:cNvPicPr/>
                      <p:nvPr/>
                    </p:nvPicPr>
                    <p:blipFill>
                      <a:blip r:embed="rId9"/>
                      <a:stretch>
                        <a:fillRect/>
                      </a:stretch>
                    </p:blipFill>
                    <p:spPr>
                      <a:xfrm>
                        <a:off x="3040152" y="6133399"/>
                        <a:ext cx="395280" cy="395280"/>
                      </a:xfrm>
                      <a:prstGeom prst="rect">
                        <a:avLst/>
                      </a:prstGeom>
                    </p:spPr>
                  </p:pic>
                </p:oleObj>
              </mc:Fallback>
            </mc:AlternateContent>
          </a:graphicData>
        </a:graphic>
      </p:graphicFrame>
      <p:graphicFrame>
        <p:nvGraphicFramePr>
          <p:cNvPr id="19" name="Объект 18">
            <a:extLst>
              <a:ext uri="{FF2B5EF4-FFF2-40B4-BE49-F238E27FC236}">
                <a16:creationId xmlns:a16="http://schemas.microsoft.com/office/drawing/2014/main" id="{52183EDA-5640-4AE8-97B9-FAD8954760AB}"/>
              </a:ext>
            </a:extLst>
          </p:cNvPr>
          <p:cNvGraphicFramePr>
            <a:graphicFrameLocks noChangeAspect="1"/>
          </p:cNvGraphicFramePr>
          <p:nvPr/>
        </p:nvGraphicFramePr>
        <p:xfrm>
          <a:off x="463141" y="4567413"/>
          <a:ext cx="2469854" cy="495292"/>
        </p:xfrm>
        <a:graphic>
          <a:graphicData uri="http://schemas.openxmlformats.org/presentationml/2006/ole">
            <mc:AlternateContent xmlns:mc="http://schemas.openxmlformats.org/markup-compatibility/2006">
              <mc:Choice xmlns:v="urn:schemas-microsoft-com:vml" Requires="v">
                <p:oleObj name="Equation" r:id="rId10" imgW="1187612" imgH="237585" progId="Equation.DSMT4">
                  <p:embed/>
                </p:oleObj>
              </mc:Choice>
              <mc:Fallback>
                <p:oleObj name="Equation" r:id="rId10" imgW="1187612" imgH="237585" progId="Equation.DSMT4">
                  <p:embed/>
                  <p:pic>
                    <p:nvPicPr>
                      <p:cNvPr id="19" name="Объект 18">
                        <a:extLst>
                          <a:ext uri="{FF2B5EF4-FFF2-40B4-BE49-F238E27FC236}">
                            <a16:creationId xmlns:a16="http://schemas.microsoft.com/office/drawing/2014/main" id="{52183EDA-5640-4AE8-97B9-FAD8954760AB}"/>
                          </a:ext>
                        </a:extLst>
                      </p:cNvPr>
                      <p:cNvPicPr/>
                      <p:nvPr/>
                    </p:nvPicPr>
                    <p:blipFill>
                      <a:blip r:embed="rId11"/>
                      <a:stretch>
                        <a:fillRect/>
                      </a:stretch>
                    </p:blipFill>
                    <p:spPr>
                      <a:xfrm>
                        <a:off x="463141" y="4567413"/>
                        <a:ext cx="2469854" cy="495292"/>
                      </a:xfrm>
                      <a:prstGeom prst="rect">
                        <a:avLst/>
                      </a:prstGeom>
                    </p:spPr>
                  </p:pic>
                </p:oleObj>
              </mc:Fallback>
            </mc:AlternateContent>
          </a:graphicData>
        </a:graphic>
      </p:graphicFrame>
    </p:spTree>
    <p:extLst>
      <p:ext uri="{BB962C8B-B14F-4D97-AF65-F5344CB8AC3E}">
        <p14:creationId xmlns:p14="http://schemas.microsoft.com/office/powerpoint/2010/main" val="3997671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2"/>
          <p:cNvSpPr txBox="1"/>
          <p:nvPr/>
        </p:nvSpPr>
        <p:spPr>
          <a:xfrm>
            <a:off x="422564" y="1221523"/>
            <a:ext cx="4049554" cy="4925160"/>
          </a:xfrm>
          <a:prstGeom prst="rect">
            <a:avLst/>
          </a:prstGeom>
          <a:noFill/>
          <a:ln>
            <a:noFill/>
          </a:ln>
        </p:spPr>
        <p:txBody>
          <a:bodyPr/>
          <a:lstStyle/>
          <a:p>
            <a:pPr>
              <a:lnSpc>
                <a:spcPct val="90000"/>
              </a:lnSpc>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Функция 	      позволяет активировать матрицы требуемых для достижения целевой ситуации действий. В простейшем случае, активация происходит в следующем порядке:</a:t>
            </a:r>
          </a:p>
          <a:p>
            <a:pPr>
              <a:lnSpc>
                <a:spcPct val="90000"/>
              </a:lnSpc>
            </a:pPr>
            <a:endParaRPr lang="ru-RU" sz="16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285750" indent="-285750">
              <a:lnSpc>
                <a:spcPct val="90000"/>
              </a:lnSpc>
              <a:buFont typeface="Arial" panose="020B0604020202020204" pitchFamily="34" charset="0"/>
              <a:buChar char="•"/>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Активируются матрицы объектов и их характеристик, а также матрица знака агента;</a:t>
            </a:r>
          </a:p>
          <a:p>
            <a:pPr marL="285750" indent="-285750">
              <a:lnSpc>
                <a:spcPct val="90000"/>
              </a:lnSpc>
              <a:buFont typeface="Arial" panose="020B0604020202020204" pitchFamily="34" charset="0"/>
              <a:buChar char="•"/>
            </a:pPr>
            <a:endPar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91A9F9E-0181-4ACD-9EB3-CF26CC32E26B}"/>
              </a:ext>
            </a:extLst>
          </p:cNvPr>
          <p:cNvSpPr txBox="1">
            <a:spLocks/>
          </p:cNvSpPr>
          <p:nvPr/>
        </p:nvSpPr>
        <p:spPr>
          <a:xfrm>
            <a:off x="422564" y="185739"/>
            <a:ext cx="7735784" cy="636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b="1" dirty="0">
                <a:latin typeface="Times New Roman" panose="02020603050405020304" pitchFamily="18" charset="0"/>
                <a:cs typeface="Times New Roman" panose="02020603050405020304" pitchFamily="18" charset="0"/>
              </a:rPr>
              <a:t>Порождение плана поведения</a:t>
            </a:r>
            <a:endParaRPr lang="en-US" sz="2000" b="1"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B7487AF0-61A2-4BD9-B50F-EAFBBBFEF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274" y="0"/>
            <a:ext cx="6467475" cy="6562725"/>
          </a:xfrm>
          <a:prstGeom prst="rect">
            <a:avLst/>
          </a:prstGeom>
        </p:spPr>
      </p:pic>
      <p:graphicFrame>
        <p:nvGraphicFramePr>
          <p:cNvPr id="6" name="Объект 5">
            <a:extLst>
              <a:ext uri="{FF2B5EF4-FFF2-40B4-BE49-F238E27FC236}">
                <a16:creationId xmlns:a16="http://schemas.microsoft.com/office/drawing/2014/main" id="{23905C84-6BC3-4A1A-968A-0F73B03465D1}"/>
              </a:ext>
            </a:extLst>
          </p:cNvPr>
          <p:cNvGraphicFramePr>
            <a:graphicFrameLocks noChangeAspect="1"/>
          </p:cNvGraphicFramePr>
          <p:nvPr/>
        </p:nvGraphicFramePr>
        <p:xfrm>
          <a:off x="1371600" y="1221523"/>
          <a:ext cx="304800" cy="304800"/>
        </p:xfrm>
        <a:graphic>
          <a:graphicData uri="http://schemas.openxmlformats.org/presentationml/2006/ole">
            <mc:AlternateContent xmlns:mc="http://schemas.openxmlformats.org/markup-compatibility/2006">
              <mc:Choice xmlns:v="urn:schemas-microsoft-com:vml" Requires="v">
                <p:oleObj name="Equation" r:id="rId3" imgW="304943" imgH="304931" progId="Equation.DSMT4">
                  <p:embed/>
                </p:oleObj>
              </mc:Choice>
              <mc:Fallback>
                <p:oleObj name="Equation" r:id="rId3" imgW="304943" imgH="304931" progId="Equation.DSMT4">
                  <p:embed/>
                  <p:pic>
                    <p:nvPicPr>
                      <p:cNvPr id="6" name="Объект 5">
                        <a:extLst>
                          <a:ext uri="{FF2B5EF4-FFF2-40B4-BE49-F238E27FC236}">
                            <a16:creationId xmlns:a16="http://schemas.microsoft.com/office/drawing/2014/main" id="{23905C84-6BC3-4A1A-968A-0F73B03465D1}"/>
                          </a:ext>
                        </a:extLst>
                      </p:cNvPr>
                      <p:cNvPicPr/>
                      <p:nvPr/>
                    </p:nvPicPr>
                    <p:blipFill>
                      <a:blip r:embed="rId4"/>
                      <a:stretch>
                        <a:fillRect/>
                      </a:stretch>
                    </p:blipFill>
                    <p:spPr>
                      <a:xfrm>
                        <a:off x="1371600" y="1221523"/>
                        <a:ext cx="304800" cy="304800"/>
                      </a:xfrm>
                      <a:prstGeom prst="rect">
                        <a:avLst/>
                      </a:prstGeom>
                    </p:spPr>
                  </p:pic>
                </p:oleObj>
              </mc:Fallback>
            </mc:AlternateContent>
          </a:graphicData>
        </a:graphic>
      </p:graphicFrame>
    </p:spTree>
    <p:extLst>
      <p:ext uri="{BB962C8B-B14F-4D97-AF65-F5344CB8AC3E}">
        <p14:creationId xmlns:p14="http://schemas.microsoft.com/office/powerpoint/2010/main" val="28622041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2"/>
          <p:cNvSpPr txBox="1"/>
          <p:nvPr/>
        </p:nvSpPr>
        <p:spPr>
          <a:xfrm>
            <a:off x="422564" y="1221523"/>
            <a:ext cx="4049554" cy="4925160"/>
          </a:xfrm>
          <a:prstGeom prst="rect">
            <a:avLst/>
          </a:prstGeom>
          <a:noFill/>
          <a:ln>
            <a:noFill/>
          </a:ln>
        </p:spPr>
        <p:txBody>
          <a:bodyPr/>
          <a:lstStyle/>
          <a:p>
            <a:pPr>
              <a:lnSpc>
                <a:spcPct val="90000"/>
              </a:lnSpc>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Функция 	      позволяет активировать матрицы требуемых для достижения целевой ситуации действий. В простейшем случае, активация происходит в следующем порядке:</a:t>
            </a:r>
          </a:p>
          <a:p>
            <a:pPr>
              <a:lnSpc>
                <a:spcPct val="90000"/>
              </a:lnSpc>
            </a:pPr>
            <a:endParaRPr lang="ru-RU" sz="16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285750" indent="-285750">
              <a:lnSpc>
                <a:spcPct val="90000"/>
              </a:lnSpc>
              <a:buFont typeface="Arial" panose="020B0604020202020204" pitchFamily="34" charset="0"/>
              <a:buChar char="•"/>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Активируются матрицы объектов и их характеристик, а также матрица знака агента;</a:t>
            </a:r>
          </a:p>
          <a:p>
            <a:pPr marL="285750" indent="-285750">
              <a:lnSpc>
                <a:spcPct val="90000"/>
              </a:lnSpc>
              <a:buFont typeface="Arial" panose="020B0604020202020204" pitchFamily="34" charset="0"/>
              <a:buChar char="•"/>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Осуществляется поиск </a:t>
            </a:r>
            <a:r>
              <a:rPr lang="ru-RU" sz="1600" spc="-1" dirty="0">
                <a:solidFill>
                  <a:srgbClr val="000000"/>
                </a:solidFill>
                <a:uFill>
                  <a:solidFill>
                    <a:srgbClr val="FFFFFF"/>
                  </a:solidFill>
                </a:uFill>
                <a:latin typeface="Times New Roman" panose="02020603050405020304" pitchFamily="18" charset="0"/>
                <a:cs typeface="Times New Roman" panose="02020603050405020304" pitchFamily="18" charset="0"/>
              </a:rPr>
              <a:t>характерных для задачи ролей объектов и активируются матрицы их знаков;</a:t>
            </a:r>
            <a:endPar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285750" indent="-285750">
              <a:lnSpc>
                <a:spcPct val="90000"/>
              </a:lnSpc>
              <a:buFont typeface="Arial" panose="020B0604020202020204" pitchFamily="34" charset="0"/>
              <a:buChar char="•"/>
            </a:pPr>
            <a:endPar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91A9F9E-0181-4ACD-9EB3-CF26CC32E26B}"/>
              </a:ext>
            </a:extLst>
          </p:cNvPr>
          <p:cNvSpPr txBox="1">
            <a:spLocks/>
          </p:cNvSpPr>
          <p:nvPr/>
        </p:nvSpPr>
        <p:spPr>
          <a:xfrm>
            <a:off x="422564" y="185739"/>
            <a:ext cx="7735784" cy="636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b="1" dirty="0">
                <a:latin typeface="Times New Roman" panose="02020603050405020304" pitchFamily="18" charset="0"/>
                <a:cs typeface="Times New Roman" panose="02020603050405020304" pitchFamily="18" charset="0"/>
              </a:rPr>
              <a:t>Порождение плана поведения</a:t>
            </a:r>
            <a:endParaRPr lang="en-US" sz="2000" b="1" dirty="0">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64C67576-FB1D-47D2-9AD5-00B252B42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429" y="0"/>
            <a:ext cx="6467475" cy="6562725"/>
          </a:xfrm>
          <a:prstGeom prst="rect">
            <a:avLst/>
          </a:prstGeom>
        </p:spPr>
      </p:pic>
      <p:graphicFrame>
        <p:nvGraphicFramePr>
          <p:cNvPr id="13" name="Объект 12">
            <a:extLst>
              <a:ext uri="{FF2B5EF4-FFF2-40B4-BE49-F238E27FC236}">
                <a16:creationId xmlns:a16="http://schemas.microsoft.com/office/drawing/2014/main" id="{8C62741C-A578-4A85-BBC6-8B6C9083E2D6}"/>
              </a:ext>
            </a:extLst>
          </p:cNvPr>
          <p:cNvGraphicFramePr>
            <a:graphicFrameLocks noChangeAspect="1"/>
          </p:cNvGraphicFramePr>
          <p:nvPr/>
        </p:nvGraphicFramePr>
        <p:xfrm>
          <a:off x="1371600" y="1221523"/>
          <a:ext cx="304800" cy="304800"/>
        </p:xfrm>
        <a:graphic>
          <a:graphicData uri="http://schemas.openxmlformats.org/presentationml/2006/ole">
            <mc:AlternateContent xmlns:mc="http://schemas.openxmlformats.org/markup-compatibility/2006">
              <mc:Choice xmlns:v="urn:schemas-microsoft-com:vml" Requires="v">
                <p:oleObj name="Equation" r:id="rId3" imgW="304943" imgH="304931" progId="Equation.DSMT4">
                  <p:embed/>
                </p:oleObj>
              </mc:Choice>
              <mc:Fallback>
                <p:oleObj name="Equation" r:id="rId3" imgW="304943" imgH="304931" progId="Equation.DSMT4">
                  <p:embed/>
                  <p:pic>
                    <p:nvPicPr>
                      <p:cNvPr id="13" name="Объект 12">
                        <a:extLst>
                          <a:ext uri="{FF2B5EF4-FFF2-40B4-BE49-F238E27FC236}">
                            <a16:creationId xmlns:a16="http://schemas.microsoft.com/office/drawing/2014/main" id="{8C62741C-A578-4A85-BBC6-8B6C9083E2D6}"/>
                          </a:ext>
                        </a:extLst>
                      </p:cNvPr>
                      <p:cNvPicPr/>
                      <p:nvPr/>
                    </p:nvPicPr>
                    <p:blipFill>
                      <a:blip r:embed="rId4"/>
                      <a:stretch>
                        <a:fillRect/>
                      </a:stretch>
                    </p:blipFill>
                    <p:spPr>
                      <a:xfrm>
                        <a:off x="1371600" y="1221523"/>
                        <a:ext cx="304800" cy="304800"/>
                      </a:xfrm>
                      <a:prstGeom prst="rect">
                        <a:avLst/>
                      </a:prstGeom>
                    </p:spPr>
                  </p:pic>
                </p:oleObj>
              </mc:Fallback>
            </mc:AlternateContent>
          </a:graphicData>
        </a:graphic>
      </p:graphicFrame>
    </p:spTree>
    <p:extLst>
      <p:ext uri="{BB962C8B-B14F-4D97-AF65-F5344CB8AC3E}">
        <p14:creationId xmlns:p14="http://schemas.microsoft.com/office/powerpoint/2010/main" val="15043852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2"/>
          <p:cNvSpPr txBox="1"/>
          <p:nvPr/>
        </p:nvSpPr>
        <p:spPr>
          <a:xfrm>
            <a:off x="422564" y="1221523"/>
            <a:ext cx="4049554" cy="4925160"/>
          </a:xfrm>
          <a:prstGeom prst="rect">
            <a:avLst/>
          </a:prstGeom>
          <a:noFill/>
          <a:ln>
            <a:noFill/>
          </a:ln>
        </p:spPr>
        <p:txBody>
          <a:bodyPr/>
          <a:lstStyle/>
          <a:p>
            <a:pPr>
              <a:lnSpc>
                <a:spcPct val="90000"/>
              </a:lnSpc>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Функция 	      позволяет активировать матрицы требуемых для достижения целевой ситуации действий. В простейшем случае, активация происходит в следующем порядке:</a:t>
            </a:r>
          </a:p>
          <a:p>
            <a:pPr>
              <a:lnSpc>
                <a:spcPct val="90000"/>
              </a:lnSpc>
            </a:pPr>
            <a:endParaRPr lang="ru-RU" sz="16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285750" indent="-285750">
              <a:lnSpc>
                <a:spcPct val="90000"/>
              </a:lnSpc>
              <a:buFont typeface="Arial" panose="020B0604020202020204" pitchFamily="34" charset="0"/>
              <a:buChar char="•"/>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Активируются матрицы объектов и их характеристик, а также матрица знака агента;</a:t>
            </a:r>
          </a:p>
          <a:p>
            <a:pPr marL="285750" indent="-285750">
              <a:lnSpc>
                <a:spcPct val="90000"/>
              </a:lnSpc>
              <a:buFont typeface="Arial" panose="020B0604020202020204" pitchFamily="34" charset="0"/>
              <a:buChar char="•"/>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Осуществляется поиск </a:t>
            </a:r>
            <a:r>
              <a:rPr lang="ru-RU" sz="1600" spc="-1" dirty="0">
                <a:solidFill>
                  <a:srgbClr val="000000"/>
                </a:solidFill>
                <a:uFill>
                  <a:solidFill>
                    <a:srgbClr val="FFFFFF"/>
                  </a:solidFill>
                </a:uFill>
                <a:latin typeface="Times New Roman" panose="02020603050405020304" pitchFamily="18" charset="0"/>
                <a:cs typeface="Times New Roman" panose="02020603050405020304" pitchFamily="18" charset="0"/>
              </a:rPr>
              <a:t>характерных для задачи ролей объектов и активируются матрицы их знаков;</a:t>
            </a:r>
            <a:endPar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285750" indent="-285750">
              <a:lnSpc>
                <a:spcPct val="90000"/>
              </a:lnSpc>
              <a:buFont typeface="Arial" panose="020B0604020202020204" pitchFamily="34" charset="0"/>
              <a:buChar char="•"/>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Происходит поиск всех возможных для задачи отношений, в которых могут состоять выявленные роли;</a:t>
            </a:r>
          </a:p>
        </p:txBody>
      </p:sp>
      <p:sp>
        <p:nvSpPr>
          <p:cNvPr id="5" name="Title 1">
            <a:extLst>
              <a:ext uri="{FF2B5EF4-FFF2-40B4-BE49-F238E27FC236}">
                <a16:creationId xmlns:a16="http://schemas.microsoft.com/office/drawing/2014/main" id="{291A9F9E-0181-4ACD-9EB3-CF26CC32E26B}"/>
              </a:ext>
            </a:extLst>
          </p:cNvPr>
          <p:cNvSpPr txBox="1">
            <a:spLocks/>
          </p:cNvSpPr>
          <p:nvPr/>
        </p:nvSpPr>
        <p:spPr>
          <a:xfrm>
            <a:off x="422564" y="185739"/>
            <a:ext cx="7735784" cy="636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b="1" dirty="0">
                <a:latin typeface="Times New Roman" panose="02020603050405020304" pitchFamily="18" charset="0"/>
                <a:cs typeface="Times New Roman" panose="02020603050405020304" pitchFamily="18" charset="0"/>
              </a:rPr>
              <a:t>Порождение плана поведения</a:t>
            </a:r>
            <a:endParaRPr lang="en-US" sz="2000" b="1"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3255C2B6-3C43-49CD-9432-D754D0A98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274" y="0"/>
            <a:ext cx="6467475" cy="6562725"/>
          </a:xfrm>
          <a:prstGeom prst="rect">
            <a:avLst/>
          </a:prstGeom>
        </p:spPr>
      </p:pic>
      <p:graphicFrame>
        <p:nvGraphicFramePr>
          <p:cNvPr id="11" name="Объект 10">
            <a:extLst>
              <a:ext uri="{FF2B5EF4-FFF2-40B4-BE49-F238E27FC236}">
                <a16:creationId xmlns:a16="http://schemas.microsoft.com/office/drawing/2014/main" id="{043C8706-4C6A-47D4-8DDF-DF2B5935E279}"/>
              </a:ext>
            </a:extLst>
          </p:cNvPr>
          <p:cNvGraphicFramePr>
            <a:graphicFrameLocks noChangeAspect="1"/>
          </p:cNvGraphicFramePr>
          <p:nvPr/>
        </p:nvGraphicFramePr>
        <p:xfrm>
          <a:off x="1371600" y="1221523"/>
          <a:ext cx="304800" cy="304800"/>
        </p:xfrm>
        <a:graphic>
          <a:graphicData uri="http://schemas.openxmlformats.org/presentationml/2006/ole">
            <mc:AlternateContent xmlns:mc="http://schemas.openxmlformats.org/markup-compatibility/2006">
              <mc:Choice xmlns:v="urn:schemas-microsoft-com:vml" Requires="v">
                <p:oleObj name="Equation" r:id="rId3" imgW="304943" imgH="304931" progId="Equation.DSMT4">
                  <p:embed/>
                </p:oleObj>
              </mc:Choice>
              <mc:Fallback>
                <p:oleObj name="Equation" r:id="rId3" imgW="304943" imgH="304931" progId="Equation.DSMT4">
                  <p:embed/>
                  <p:pic>
                    <p:nvPicPr>
                      <p:cNvPr id="11" name="Объект 10">
                        <a:extLst>
                          <a:ext uri="{FF2B5EF4-FFF2-40B4-BE49-F238E27FC236}">
                            <a16:creationId xmlns:a16="http://schemas.microsoft.com/office/drawing/2014/main" id="{043C8706-4C6A-47D4-8DDF-DF2B5935E279}"/>
                          </a:ext>
                        </a:extLst>
                      </p:cNvPr>
                      <p:cNvPicPr/>
                      <p:nvPr/>
                    </p:nvPicPr>
                    <p:blipFill>
                      <a:blip r:embed="rId4"/>
                      <a:stretch>
                        <a:fillRect/>
                      </a:stretch>
                    </p:blipFill>
                    <p:spPr>
                      <a:xfrm>
                        <a:off x="1371600" y="1221523"/>
                        <a:ext cx="304800" cy="304800"/>
                      </a:xfrm>
                      <a:prstGeom prst="rect">
                        <a:avLst/>
                      </a:prstGeom>
                    </p:spPr>
                  </p:pic>
                </p:oleObj>
              </mc:Fallback>
            </mc:AlternateContent>
          </a:graphicData>
        </a:graphic>
      </p:graphicFrame>
    </p:spTree>
    <p:extLst>
      <p:ext uri="{BB962C8B-B14F-4D97-AF65-F5344CB8AC3E}">
        <p14:creationId xmlns:p14="http://schemas.microsoft.com/office/powerpoint/2010/main" val="15727386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2"/>
          <p:cNvSpPr txBox="1"/>
          <p:nvPr/>
        </p:nvSpPr>
        <p:spPr>
          <a:xfrm>
            <a:off x="422564" y="1221523"/>
            <a:ext cx="4049554" cy="4925160"/>
          </a:xfrm>
          <a:prstGeom prst="rect">
            <a:avLst/>
          </a:prstGeom>
          <a:noFill/>
          <a:ln>
            <a:noFill/>
          </a:ln>
        </p:spPr>
        <p:txBody>
          <a:bodyPr/>
          <a:lstStyle/>
          <a:p>
            <a:pPr>
              <a:lnSpc>
                <a:spcPct val="90000"/>
              </a:lnSpc>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Функция 	      позволяет активировать матрицы требуемых для достижения целевой ситуации действий. В простейшем случае, активация происходит в следующем порядке:</a:t>
            </a:r>
          </a:p>
          <a:p>
            <a:pPr>
              <a:lnSpc>
                <a:spcPct val="90000"/>
              </a:lnSpc>
            </a:pPr>
            <a:endParaRPr lang="ru-RU" sz="16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285750" indent="-285750">
              <a:lnSpc>
                <a:spcPct val="90000"/>
              </a:lnSpc>
              <a:buFont typeface="Arial" panose="020B0604020202020204" pitchFamily="34" charset="0"/>
              <a:buChar char="•"/>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Активируются матрицы объектов и их характеристик, а также матрица знака агента;</a:t>
            </a:r>
          </a:p>
          <a:p>
            <a:pPr marL="285750" indent="-285750">
              <a:lnSpc>
                <a:spcPct val="90000"/>
              </a:lnSpc>
              <a:buFont typeface="Arial" panose="020B0604020202020204" pitchFamily="34" charset="0"/>
              <a:buChar char="•"/>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Осуществляется поиск </a:t>
            </a:r>
            <a:r>
              <a:rPr lang="ru-RU" sz="1600" spc="-1" dirty="0">
                <a:solidFill>
                  <a:srgbClr val="000000"/>
                </a:solidFill>
                <a:uFill>
                  <a:solidFill>
                    <a:srgbClr val="FFFFFF"/>
                  </a:solidFill>
                </a:uFill>
                <a:latin typeface="Times New Roman" panose="02020603050405020304" pitchFamily="18" charset="0"/>
                <a:cs typeface="Times New Roman" panose="02020603050405020304" pitchFamily="18" charset="0"/>
              </a:rPr>
              <a:t>характерных для задачи ролей объектов и активируются матрицы их знаков;</a:t>
            </a:r>
            <a:endPar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285750" indent="-285750">
              <a:lnSpc>
                <a:spcPct val="90000"/>
              </a:lnSpc>
              <a:buFont typeface="Arial" panose="020B0604020202020204" pitchFamily="34" charset="0"/>
              <a:buChar char="•"/>
            </a:pPr>
            <a:r>
              <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Происходит поиск всех возможных для задачи отношений, в которых могут состоять выявленные роли;</a:t>
            </a:r>
          </a:p>
          <a:p>
            <a:pPr marL="285750" indent="-285750">
              <a:lnSpc>
                <a:spcPct val="90000"/>
              </a:lnSpc>
              <a:buFont typeface="Arial" panose="020B0604020202020204" pitchFamily="34" charset="0"/>
              <a:buChar char="•"/>
            </a:pPr>
            <a:r>
              <a:rPr lang="ru-RU" sz="1600" spc="-1" dirty="0">
                <a:solidFill>
                  <a:srgbClr val="000000"/>
                </a:solidFill>
                <a:uFill>
                  <a:solidFill>
                    <a:srgbClr val="FFFFFF"/>
                  </a:solidFill>
                </a:uFill>
                <a:latin typeface="Times New Roman" panose="02020603050405020304" pitchFamily="18" charset="0"/>
                <a:cs typeface="Times New Roman" panose="02020603050405020304" pitchFamily="18" charset="0"/>
              </a:rPr>
              <a:t>Активируются матрицы действий, в которых есть ссылки на знаки требуемых отношений.</a:t>
            </a:r>
            <a:endPar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285750" indent="-285750">
              <a:lnSpc>
                <a:spcPct val="90000"/>
              </a:lnSpc>
              <a:buFont typeface="Arial" panose="020B0604020202020204" pitchFamily="34" charset="0"/>
              <a:buChar char="•"/>
            </a:pPr>
            <a:endParaRPr lang="ru-RU" sz="16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91A9F9E-0181-4ACD-9EB3-CF26CC32E26B}"/>
              </a:ext>
            </a:extLst>
          </p:cNvPr>
          <p:cNvSpPr txBox="1">
            <a:spLocks/>
          </p:cNvSpPr>
          <p:nvPr/>
        </p:nvSpPr>
        <p:spPr>
          <a:xfrm>
            <a:off x="422564" y="185739"/>
            <a:ext cx="7735784" cy="6368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b="1" dirty="0">
                <a:latin typeface="Times New Roman" panose="02020603050405020304" pitchFamily="18" charset="0"/>
                <a:cs typeface="Times New Roman" panose="02020603050405020304" pitchFamily="18" charset="0"/>
              </a:rPr>
              <a:t>Порождение плана поведения</a:t>
            </a:r>
            <a:endParaRPr lang="en-US" sz="2000" b="1" dirty="0">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0F519F1D-CD98-4D1F-ADB0-653F676BA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274" y="0"/>
            <a:ext cx="6467475" cy="6562725"/>
          </a:xfrm>
          <a:prstGeom prst="rect">
            <a:avLst/>
          </a:prstGeom>
        </p:spPr>
      </p:pic>
      <p:graphicFrame>
        <p:nvGraphicFramePr>
          <p:cNvPr id="6" name="Объект 5">
            <a:extLst>
              <a:ext uri="{FF2B5EF4-FFF2-40B4-BE49-F238E27FC236}">
                <a16:creationId xmlns:a16="http://schemas.microsoft.com/office/drawing/2014/main" id="{456B34B6-FCEA-4465-90F8-2E1BC7FE7F1A}"/>
              </a:ext>
            </a:extLst>
          </p:cNvPr>
          <p:cNvGraphicFramePr>
            <a:graphicFrameLocks noChangeAspect="1"/>
          </p:cNvGraphicFramePr>
          <p:nvPr/>
        </p:nvGraphicFramePr>
        <p:xfrm>
          <a:off x="1371600" y="1221523"/>
          <a:ext cx="304800" cy="304800"/>
        </p:xfrm>
        <a:graphic>
          <a:graphicData uri="http://schemas.openxmlformats.org/presentationml/2006/ole">
            <mc:AlternateContent xmlns:mc="http://schemas.openxmlformats.org/markup-compatibility/2006">
              <mc:Choice xmlns:v="urn:schemas-microsoft-com:vml" Requires="v">
                <p:oleObj name="Equation" r:id="rId3" imgW="304943" imgH="304931" progId="Equation.DSMT4">
                  <p:embed/>
                </p:oleObj>
              </mc:Choice>
              <mc:Fallback>
                <p:oleObj name="Equation" r:id="rId3" imgW="304943" imgH="304931" progId="Equation.DSMT4">
                  <p:embed/>
                  <p:pic>
                    <p:nvPicPr>
                      <p:cNvPr id="6" name="Объект 5">
                        <a:extLst>
                          <a:ext uri="{FF2B5EF4-FFF2-40B4-BE49-F238E27FC236}">
                            <a16:creationId xmlns:a16="http://schemas.microsoft.com/office/drawing/2014/main" id="{456B34B6-FCEA-4465-90F8-2E1BC7FE7F1A}"/>
                          </a:ext>
                        </a:extLst>
                      </p:cNvPr>
                      <p:cNvPicPr/>
                      <p:nvPr/>
                    </p:nvPicPr>
                    <p:blipFill>
                      <a:blip r:embed="rId4"/>
                      <a:stretch>
                        <a:fillRect/>
                      </a:stretch>
                    </p:blipFill>
                    <p:spPr>
                      <a:xfrm>
                        <a:off x="1371600" y="1221523"/>
                        <a:ext cx="304800" cy="304800"/>
                      </a:xfrm>
                      <a:prstGeom prst="rect">
                        <a:avLst/>
                      </a:prstGeom>
                    </p:spPr>
                  </p:pic>
                </p:oleObj>
              </mc:Fallback>
            </mc:AlternateContent>
          </a:graphicData>
        </a:graphic>
      </p:graphicFrame>
    </p:spTree>
    <p:extLst>
      <p:ext uri="{BB962C8B-B14F-4D97-AF65-F5344CB8AC3E}">
        <p14:creationId xmlns:p14="http://schemas.microsoft.com/office/powerpoint/2010/main" val="32972186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16228" y="506909"/>
            <a:ext cx="6331545" cy="1150343"/>
          </a:xfrm>
          <a:prstGeom prst="rect">
            <a:avLst/>
          </a:prstGeom>
          <a:noFill/>
          <a:ln/>
        </p:spPr>
        <p:txBody>
          <a:bodyPr wrap="square" lIns="0" tIns="0" rIns="0" bIns="0" rtlCol="0" anchor="t"/>
          <a:lstStyle/>
          <a:p>
            <a:pPr>
              <a:lnSpc>
                <a:spcPts val="4500"/>
              </a:lnSpc>
            </a:pPr>
            <a:r>
              <a:rPr lang="en-US" sz="3583" b="1" kern="0" spc="-108" dirty="0">
                <a:solidFill>
                  <a:srgbClr val="000000"/>
                </a:solidFill>
                <a:latin typeface="Times New Roman" panose="02020603050405020304" pitchFamily="18" charset="0"/>
                <a:ea typeface="Inter Bold" pitchFamily="34" charset="-122"/>
                <a:cs typeface="Times New Roman" panose="02020603050405020304" pitchFamily="18" charset="0"/>
              </a:rPr>
              <a:t>Мир открыт: вектор-описания</a:t>
            </a:r>
            <a:endParaRPr lang="en-US" sz="3583"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5216228" y="1933278"/>
            <a:ext cx="920353" cy="1472605"/>
          </a:xfrm>
          <a:prstGeom prst="rect">
            <a:avLst/>
          </a:prstGeom>
        </p:spPr>
      </p:pic>
      <p:sp>
        <p:nvSpPr>
          <p:cNvPr id="5" name="Text 1"/>
          <p:cNvSpPr/>
          <p:nvPr/>
        </p:nvSpPr>
        <p:spPr>
          <a:xfrm>
            <a:off x="6412607" y="2117329"/>
            <a:ext cx="2300982" cy="287536"/>
          </a:xfrm>
          <a:prstGeom prst="rect">
            <a:avLst/>
          </a:prstGeom>
          <a:noFill/>
          <a:ln/>
        </p:spPr>
        <p:txBody>
          <a:bodyPr wrap="none" lIns="0" tIns="0" rIns="0" bIns="0" rtlCol="0" anchor="t"/>
          <a:lstStyle/>
          <a:p>
            <a:pPr>
              <a:lnSpc>
                <a:spcPts val="2250"/>
              </a:lnSpc>
            </a:pPr>
            <a:r>
              <a:rPr lang="en-US" sz="1792" b="1" kern="0" spc="-54" dirty="0">
                <a:solidFill>
                  <a:srgbClr val="272525"/>
                </a:solidFill>
                <a:latin typeface="Times New Roman" panose="02020603050405020304" pitchFamily="18" charset="0"/>
                <a:ea typeface="Inter Bold" pitchFamily="34" charset="-122"/>
                <a:cs typeface="Times New Roman" panose="02020603050405020304" pitchFamily="18" charset="0"/>
              </a:rPr>
              <a:t>Задача</a:t>
            </a:r>
            <a:endParaRPr lang="en-US" sz="1792" dirty="0">
              <a:latin typeface="Times New Roman" panose="02020603050405020304" pitchFamily="18" charset="0"/>
              <a:cs typeface="Times New Roman" panose="02020603050405020304" pitchFamily="18" charset="0"/>
            </a:endParaRPr>
          </a:p>
        </p:txBody>
      </p:sp>
      <p:sp>
        <p:nvSpPr>
          <p:cNvPr id="6" name="Text 2"/>
          <p:cNvSpPr/>
          <p:nvPr/>
        </p:nvSpPr>
        <p:spPr>
          <a:xfrm>
            <a:off x="6412607" y="2515294"/>
            <a:ext cx="5135166" cy="294482"/>
          </a:xfrm>
          <a:prstGeom prst="rect">
            <a:avLst/>
          </a:prstGeom>
          <a:noFill/>
          <a:ln/>
        </p:spPr>
        <p:txBody>
          <a:bodyPr wrap="none" lIns="0" tIns="0" rIns="0" bIns="0" rtlCol="0" anchor="t"/>
          <a:lstStyle/>
          <a:p>
            <a:pPr>
              <a:lnSpc>
                <a:spcPts val="2292"/>
              </a:lnSpc>
            </a:pPr>
            <a:r>
              <a:rPr lang="en-US" sz="1417" kern="0" spc="-29" dirty="0">
                <a:solidFill>
                  <a:srgbClr val="272525"/>
                </a:solidFill>
                <a:latin typeface="Times New Roman" panose="02020603050405020304" pitchFamily="18" charset="0"/>
                <a:ea typeface="Inter" pitchFamily="34" charset="-122"/>
                <a:cs typeface="Times New Roman" panose="02020603050405020304" pitchFamily="18" charset="0"/>
              </a:rPr>
              <a:t>Формулируется как вектор-описание целевой ситуации.</a:t>
            </a:r>
            <a:endParaRPr lang="en-US" sz="1417"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5216228" y="3405882"/>
            <a:ext cx="920353" cy="1472605"/>
          </a:xfrm>
          <a:prstGeom prst="rect">
            <a:avLst/>
          </a:prstGeom>
        </p:spPr>
      </p:pic>
      <p:sp>
        <p:nvSpPr>
          <p:cNvPr id="8" name="Text 3"/>
          <p:cNvSpPr/>
          <p:nvPr/>
        </p:nvSpPr>
        <p:spPr>
          <a:xfrm>
            <a:off x="6412607" y="3589933"/>
            <a:ext cx="2300982" cy="287536"/>
          </a:xfrm>
          <a:prstGeom prst="rect">
            <a:avLst/>
          </a:prstGeom>
          <a:noFill/>
          <a:ln/>
        </p:spPr>
        <p:txBody>
          <a:bodyPr wrap="none" lIns="0" tIns="0" rIns="0" bIns="0" rtlCol="0" anchor="t"/>
          <a:lstStyle/>
          <a:p>
            <a:pPr>
              <a:lnSpc>
                <a:spcPts val="2250"/>
              </a:lnSpc>
            </a:pPr>
            <a:r>
              <a:rPr lang="en-US" sz="1792" b="1" kern="0" spc="-54" dirty="0">
                <a:solidFill>
                  <a:srgbClr val="272525"/>
                </a:solidFill>
                <a:latin typeface="Times New Roman" panose="02020603050405020304" pitchFamily="18" charset="0"/>
                <a:ea typeface="Inter Bold" pitchFamily="34" charset="-122"/>
                <a:cs typeface="Times New Roman" panose="02020603050405020304" pitchFamily="18" charset="0"/>
              </a:rPr>
              <a:t>Действие</a:t>
            </a:r>
            <a:endParaRPr lang="en-US" sz="1792" dirty="0">
              <a:latin typeface="Times New Roman" panose="02020603050405020304" pitchFamily="18" charset="0"/>
              <a:cs typeface="Times New Roman" panose="02020603050405020304" pitchFamily="18" charset="0"/>
            </a:endParaRPr>
          </a:p>
        </p:txBody>
      </p:sp>
      <p:sp>
        <p:nvSpPr>
          <p:cNvPr id="9" name="Text 4"/>
          <p:cNvSpPr/>
          <p:nvPr/>
        </p:nvSpPr>
        <p:spPr>
          <a:xfrm>
            <a:off x="6412607" y="3987899"/>
            <a:ext cx="5135166" cy="294482"/>
          </a:xfrm>
          <a:prstGeom prst="rect">
            <a:avLst/>
          </a:prstGeom>
          <a:noFill/>
          <a:ln/>
        </p:spPr>
        <p:txBody>
          <a:bodyPr wrap="none" lIns="0" tIns="0" rIns="0" bIns="0" rtlCol="0" anchor="t"/>
          <a:lstStyle/>
          <a:p>
            <a:pPr>
              <a:lnSpc>
                <a:spcPts val="2292"/>
              </a:lnSpc>
            </a:pPr>
            <a:r>
              <a:rPr lang="en-US" sz="1417" kern="0" spc="-29" dirty="0">
                <a:solidFill>
                  <a:srgbClr val="272525"/>
                </a:solidFill>
                <a:latin typeface="Times New Roman" panose="02020603050405020304" pitchFamily="18" charset="0"/>
                <a:ea typeface="Inter" pitchFamily="34" charset="-122"/>
                <a:cs typeface="Times New Roman" panose="02020603050405020304" pitchFamily="18" charset="0"/>
              </a:rPr>
              <a:t>Атомарно или использует опции с вероятностью успеха.</a:t>
            </a:r>
            <a:endParaRPr lang="en-US" sz="1417"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5216228" y="4878487"/>
            <a:ext cx="920353" cy="1472605"/>
          </a:xfrm>
          <a:prstGeom prst="rect">
            <a:avLst/>
          </a:prstGeom>
        </p:spPr>
      </p:pic>
      <p:sp>
        <p:nvSpPr>
          <p:cNvPr id="11" name="Text 5"/>
          <p:cNvSpPr/>
          <p:nvPr/>
        </p:nvSpPr>
        <p:spPr>
          <a:xfrm>
            <a:off x="6412607" y="5062538"/>
            <a:ext cx="2300982" cy="287536"/>
          </a:xfrm>
          <a:prstGeom prst="rect">
            <a:avLst/>
          </a:prstGeom>
          <a:noFill/>
          <a:ln/>
        </p:spPr>
        <p:txBody>
          <a:bodyPr wrap="none" lIns="0" tIns="0" rIns="0" bIns="0" rtlCol="0" anchor="t"/>
          <a:lstStyle/>
          <a:p>
            <a:pPr>
              <a:lnSpc>
                <a:spcPts val="2250"/>
              </a:lnSpc>
            </a:pPr>
            <a:r>
              <a:rPr lang="en-US" sz="1792" b="1" kern="0" spc="-54" dirty="0">
                <a:solidFill>
                  <a:srgbClr val="272525"/>
                </a:solidFill>
                <a:latin typeface="Times New Roman" panose="02020603050405020304" pitchFamily="18" charset="0"/>
                <a:ea typeface="Inter Bold" pitchFamily="34" charset="-122"/>
                <a:cs typeface="Times New Roman" panose="02020603050405020304" pitchFamily="18" charset="0"/>
              </a:rPr>
              <a:t>Проекция объекта</a:t>
            </a:r>
            <a:endParaRPr lang="en-US" sz="1792" dirty="0">
              <a:latin typeface="Times New Roman" panose="02020603050405020304" pitchFamily="18" charset="0"/>
              <a:cs typeface="Times New Roman" panose="02020603050405020304" pitchFamily="18" charset="0"/>
            </a:endParaRPr>
          </a:p>
        </p:txBody>
      </p:sp>
      <p:sp>
        <p:nvSpPr>
          <p:cNvPr id="12" name="Text 6"/>
          <p:cNvSpPr/>
          <p:nvPr/>
        </p:nvSpPr>
        <p:spPr>
          <a:xfrm>
            <a:off x="6412607" y="5460504"/>
            <a:ext cx="5135166" cy="294482"/>
          </a:xfrm>
          <a:prstGeom prst="rect">
            <a:avLst/>
          </a:prstGeom>
          <a:noFill/>
          <a:ln/>
        </p:spPr>
        <p:txBody>
          <a:bodyPr wrap="none" lIns="0" tIns="0" rIns="0" bIns="0" rtlCol="0" anchor="t"/>
          <a:lstStyle/>
          <a:p>
            <a:pPr>
              <a:lnSpc>
                <a:spcPts val="2292"/>
              </a:lnSpc>
            </a:pPr>
            <a:r>
              <a:rPr lang="en-US" sz="1417" kern="0" spc="-29" dirty="0">
                <a:solidFill>
                  <a:srgbClr val="272525"/>
                </a:solidFill>
                <a:latin typeface="Times New Roman" panose="02020603050405020304" pitchFamily="18" charset="0"/>
                <a:ea typeface="Inter" pitchFamily="34" charset="-122"/>
                <a:cs typeface="Times New Roman" panose="02020603050405020304" pitchFamily="18" charset="0"/>
              </a:rPr>
              <a:t>Представляется как вектор-описание.</a:t>
            </a:r>
            <a:endParaRPr lang="en-US" sz="141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0428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2800" b="1" dirty="0">
                <a:latin typeface="Times New Roman" panose="02020603050405020304" pitchFamily="18" charset="0"/>
                <a:cs typeface="Times New Roman" panose="02020603050405020304" pitchFamily="18" charset="0"/>
              </a:rPr>
              <a:t>Когнитивные архитектуры 2.0</a:t>
            </a:r>
            <a:endParaRPr lang="en-US" sz="2800" b="1"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605936" y="6336326"/>
            <a:ext cx="4079707" cy="369332"/>
          </a:xfrm>
          <a:prstGeom prst="rect">
            <a:avLst/>
          </a:prstGeom>
        </p:spPr>
        <p:txBody>
          <a:bodyPr wrap="none">
            <a:spAutoFit/>
          </a:bodyPr>
          <a:lstStyle/>
          <a:p>
            <a:r>
              <a:rPr lang="en-US" dirty="0"/>
              <a:t>https://github.com/OpenDriveLab/UniAD</a:t>
            </a:r>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40" y="2203306"/>
            <a:ext cx="11214624" cy="2887168"/>
          </a:xfrm>
          <a:prstGeom prst="rect">
            <a:avLst/>
          </a:prstGeom>
        </p:spPr>
      </p:pic>
    </p:spTree>
    <p:extLst>
      <p:ext uri="{BB962C8B-B14F-4D97-AF65-F5344CB8AC3E}">
        <p14:creationId xmlns:p14="http://schemas.microsoft.com/office/powerpoint/2010/main" val="3295903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C1EB7CB2-03CD-4C0C-ADEE-A4241650C461}"/>
              </a:ext>
            </a:extLst>
          </p:cNvPr>
          <p:cNvSpPr>
            <a:spLocks noGrp="1"/>
          </p:cNvSpPr>
          <p:nvPr>
            <p:ph type="title"/>
          </p:nvPr>
        </p:nvSpPr>
        <p:spPr>
          <a:xfrm>
            <a:off x="838200" y="365125"/>
            <a:ext cx="5257800" cy="448691"/>
          </a:xfrm>
        </p:spPr>
        <p:txBody>
          <a:bodyPr>
            <a:noAutofit/>
          </a:bodyPr>
          <a:lstStyle/>
          <a:p>
            <a:r>
              <a:rPr lang="ru-RU" sz="3300" b="1" dirty="0">
                <a:latin typeface="Times New Roman" panose="02020603050405020304" pitchFamily="18" charset="0"/>
                <a:cs typeface="Times New Roman" panose="02020603050405020304" pitchFamily="18" charset="0"/>
              </a:rPr>
              <a:t>Многорукие бандиты</a:t>
            </a:r>
          </a:p>
        </p:txBody>
      </p:sp>
      <p:sp>
        <p:nvSpPr>
          <p:cNvPr id="2" name="Скругленный прямоугольник 1"/>
          <p:cNvSpPr/>
          <p:nvPr/>
        </p:nvSpPr>
        <p:spPr>
          <a:xfrm>
            <a:off x="8568267" y="1100667"/>
            <a:ext cx="1388533" cy="55880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n>
                  <a:solidFill>
                    <a:schemeClr val="tx1"/>
                  </a:solidFill>
                </a:ln>
                <a:solidFill>
                  <a:schemeClr val="tx1"/>
                </a:solidFill>
                <a:latin typeface="Times New Roman" panose="02020603050405020304" pitchFamily="18" charset="0"/>
                <a:cs typeface="Times New Roman" panose="02020603050405020304" pitchFamily="18" charset="0"/>
              </a:rPr>
              <a:t>Агент</a:t>
            </a:r>
            <a:endParaRPr lang="en-US" sz="16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sp>
        <p:nvSpPr>
          <p:cNvPr id="5" name="Скругленный прямоугольник 4"/>
          <p:cNvSpPr/>
          <p:nvPr/>
        </p:nvSpPr>
        <p:spPr>
          <a:xfrm>
            <a:off x="8568267" y="2201334"/>
            <a:ext cx="1388533" cy="55880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n>
                  <a:solidFill>
                    <a:schemeClr val="tx1"/>
                  </a:solidFill>
                </a:ln>
                <a:solidFill>
                  <a:schemeClr val="tx1"/>
                </a:solidFill>
                <a:latin typeface="Times New Roman" panose="02020603050405020304" pitchFamily="18" charset="0"/>
                <a:cs typeface="Times New Roman" panose="02020603050405020304" pitchFamily="18" charset="0"/>
              </a:rPr>
              <a:t>Среда</a:t>
            </a:r>
            <a:endParaRPr lang="en-US" sz="1600" dirty="0">
              <a:ln>
                <a:solidFill>
                  <a:schemeClr val="tx1"/>
                </a:solidFill>
              </a:ln>
              <a:solidFill>
                <a:schemeClr val="tx1"/>
              </a:solidFill>
              <a:latin typeface="Times New Roman" panose="02020603050405020304" pitchFamily="18" charset="0"/>
              <a:cs typeface="Times New Roman" panose="02020603050405020304" pitchFamily="18" charset="0"/>
            </a:endParaRPr>
          </a:p>
        </p:txBody>
      </p:sp>
      <p:cxnSp>
        <p:nvCxnSpPr>
          <p:cNvPr id="6" name="Скругленная соединительная линия 5"/>
          <p:cNvCxnSpPr>
            <a:stCxn id="5" idx="1"/>
            <a:endCxn id="2" idx="1"/>
          </p:cNvCxnSpPr>
          <p:nvPr/>
        </p:nvCxnSpPr>
        <p:spPr>
          <a:xfrm rot="10800000">
            <a:off x="8568267" y="1380068"/>
            <a:ext cx="12700" cy="1100667"/>
          </a:xfrm>
          <a:prstGeom prst="curvedConnector3">
            <a:avLst>
              <a:gd name="adj1" fmla="val 373333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Скругленная соединительная линия 8"/>
          <p:cNvCxnSpPr>
            <a:stCxn id="2" idx="3"/>
            <a:endCxn id="5" idx="3"/>
          </p:cNvCxnSpPr>
          <p:nvPr/>
        </p:nvCxnSpPr>
        <p:spPr>
          <a:xfrm>
            <a:off x="9956800" y="1380067"/>
            <a:ext cx="12700" cy="1100667"/>
          </a:xfrm>
          <a:prstGeom prst="curvedConnector3">
            <a:avLst>
              <a:gd name="adj1" fmla="val 46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a:stCxn id="5" idx="0"/>
            <a:endCxn id="2" idx="2"/>
          </p:cNvCxnSpPr>
          <p:nvPr/>
        </p:nvCxnSpPr>
        <p:spPr>
          <a:xfrm flipV="1">
            <a:off x="9262534" y="1659467"/>
            <a:ext cx="0" cy="541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929197" y="1761123"/>
            <a:ext cx="1462809" cy="338554"/>
          </a:xfrm>
          <a:prstGeom prst="rect">
            <a:avLst/>
          </a:prstGeom>
          <a:noFill/>
        </p:spPr>
        <p:txBody>
          <a:bodyPr wrap="square" rtlCol="0">
            <a:spAutoFit/>
          </a:bodyPr>
          <a:lstStyle/>
          <a:p>
            <a:r>
              <a:rPr lang="ru-RU" sz="1600" dirty="0">
                <a:latin typeface="Times New Roman" panose="02020603050405020304" pitchFamily="18" charset="0"/>
                <a:cs typeface="Times New Roman" panose="02020603050405020304" pitchFamily="18" charset="0"/>
              </a:rPr>
              <a:t>Состояние</a:t>
            </a:r>
            <a:endParaRPr lang="en-US" sz="16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10511367" y="1776511"/>
            <a:ext cx="1049866" cy="338554"/>
          </a:xfrm>
          <a:prstGeom prst="rect">
            <a:avLst/>
          </a:prstGeom>
          <a:noFill/>
        </p:spPr>
        <p:txBody>
          <a:bodyPr wrap="square" rtlCol="0">
            <a:spAutoFit/>
          </a:bodyPr>
          <a:lstStyle/>
          <a:p>
            <a:r>
              <a:rPr lang="ru-RU" sz="1600" dirty="0">
                <a:latin typeface="Times New Roman" panose="02020603050405020304" pitchFamily="18" charset="0"/>
                <a:cs typeface="Times New Roman" panose="02020603050405020304" pitchFamily="18" charset="0"/>
              </a:rPr>
              <a:t>Действие</a:t>
            </a:r>
            <a:endParaRPr lang="en-US" sz="16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9279469" y="1776511"/>
            <a:ext cx="1049866" cy="338554"/>
          </a:xfrm>
          <a:prstGeom prst="rect">
            <a:avLst/>
          </a:prstGeom>
          <a:noFill/>
        </p:spPr>
        <p:txBody>
          <a:bodyPr wrap="square" rtlCol="0">
            <a:spAutoFit/>
          </a:bodyPr>
          <a:lstStyle/>
          <a:p>
            <a:r>
              <a:rPr lang="ru-RU" sz="1600" dirty="0">
                <a:latin typeface="Times New Roman" panose="02020603050405020304" pitchFamily="18" charset="0"/>
                <a:cs typeface="Times New Roman" panose="02020603050405020304" pitchFamily="18" charset="0"/>
              </a:rPr>
              <a:t>Награда</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p:cNvSpPr txBox="1"/>
              <p:nvPr/>
            </p:nvSpPr>
            <p:spPr>
              <a:xfrm>
                <a:off x="613833" y="1697952"/>
                <a:ext cx="6417734" cy="4070345"/>
              </a:xfrm>
              <a:prstGeom prst="rect">
                <a:avLst/>
              </a:prstGeom>
              <a:noFill/>
            </p:spPr>
            <p:txBody>
              <a:bodyPr wrap="square" rtlCol="0">
                <a:spAutoFit/>
              </a:bodyPr>
              <a:lstStyle/>
              <a:p>
                <a:r>
                  <a:rPr lang="ru-RU" sz="1600" dirty="0">
                    <a:latin typeface="Times New Roman" panose="02020603050405020304" pitchFamily="18" charset="0"/>
                    <a:cs typeface="Times New Roman" panose="02020603050405020304" pitchFamily="18" charset="0"/>
                  </a:rPr>
                  <a:t>В какой последовательности и как часто дергать ручки автоматов, чтобы максимизировать выигрыш.</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k – </a:t>
                </a:r>
                <a:r>
                  <a:rPr lang="ru-RU" sz="1600" dirty="0">
                    <a:latin typeface="Times New Roman" panose="02020603050405020304" pitchFamily="18" charset="0"/>
                    <a:cs typeface="Times New Roman" panose="02020603050405020304" pitchFamily="18" charset="0"/>
                  </a:rPr>
                  <a:t>количество автоматов, </a:t>
                </a:r>
                <a14:m>
                  <m:oMath xmlns:m="http://schemas.openxmlformats.org/officeDocument/2006/math">
                    <m:sSub>
                      <m:sSubPr>
                        <m:ctrlPr>
                          <a:rPr lang="ru-RU" sz="160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𝑖</m:t>
                        </m:r>
                      </m:sub>
                    </m:sSub>
                    <m:r>
                      <a:rPr lang="ru-RU" sz="1600" b="0" i="0" smtClean="0">
                        <a:latin typeface="Cambria Math" panose="02040503050406030204" pitchFamily="18" charset="0"/>
                      </a:rPr>
                      <m:t>, </m:t>
                    </m:r>
                    <m:r>
                      <m:rPr>
                        <m:sty m:val="p"/>
                      </m:rPr>
                      <a:rPr lang="en-US" sz="1600" b="0" i="0" smtClean="0">
                        <a:latin typeface="Cambria Math" panose="02040503050406030204" pitchFamily="18" charset="0"/>
                      </a:rPr>
                      <m:t>i</m:t>
                    </m:r>
                    <m:r>
                      <a:rPr lang="en-US" sz="1600" b="0" i="0" smtClean="0">
                        <a:latin typeface="Cambria Math" panose="02040503050406030204" pitchFamily="18" charset="0"/>
                      </a:rPr>
                      <m:t>=1,…,</m:t>
                    </m:r>
                    <m:r>
                      <m:rPr>
                        <m:sty m:val="p"/>
                      </m:rPr>
                      <a:rPr lang="en-US" sz="1600" b="0" i="0" smtClean="0">
                        <a:latin typeface="Cambria Math" panose="02040503050406030204" pitchFamily="18" charset="0"/>
                      </a:rPr>
                      <m:t>k</m:t>
                    </m:r>
                  </m:oMath>
                </a14:m>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 вероятность выигрыша.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ru-RU" sz="1600" dirty="0">
                    <a:latin typeface="Times New Roman" panose="02020603050405020304" pitchFamily="18" charset="0"/>
                    <a:cs typeface="Times New Roman" panose="02020603050405020304" pitchFamily="18" charset="0"/>
                  </a:rPr>
                  <a:t>В </a:t>
                </a:r>
                <a:r>
                  <a:rPr lang="en-US" sz="1600" dirty="0">
                    <a:latin typeface="Times New Roman" panose="02020603050405020304" pitchFamily="18" charset="0"/>
                    <a:cs typeface="Times New Roman" panose="02020603050405020304" pitchFamily="18" charset="0"/>
                  </a:rPr>
                  <a:t>t </a:t>
                </a:r>
                <a:r>
                  <a:rPr lang="ru-RU" sz="1600" dirty="0">
                    <a:latin typeface="Times New Roman" panose="02020603050405020304" pitchFamily="18" charset="0"/>
                    <a:cs typeface="Times New Roman" panose="02020603050405020304" pitchFamily="18" charset="0"/>
                  </a:rPr>
                  <a:t>агент выбирает 1 из автоматов и получает награду </a:t>
                </a:r>
                <a14:m>
                  <m:oMath xmlns:m="http://schemas.openxmlformats.org/officeDocument/2006/math">
                    <m:sSub>
                      <m:sSubPr>
                        <m:ctrlPr>
                          <a:rPr lang="ru-RU" sz="160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𝑡</m:t>
                        </m:r>
                      </m:sub>
                    </m:sSub>
                  </m:oMath>
                </a14:m>
                <a:r>
                  <a:rPr lang="ru-RU" sz="1600" dirty="0">
                    <a:latin typeface="Times New Roman" panose="02020603050405020304" pitchFamily="18" charset="0"/>
                    <a:cs typeface="Times New Roman" panose="02020603050405020304" pitchFamily="18" charset="0"/>
                  </a:rPr>
                  <a:t> - случайную величину из </a:t>
                </a:r>
                <a14:m>
                  <m:oMath xmlns:m="http://schemas.openxmlformats.org/officeDocument/2006/math">
                    <m:sSub>
                      <m:sSubPr>
                        <m:ctrlPr>
                          <a:rPr lang="ru-RU"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с мат. ожиданием </a:t>
                </a:r>
                <a14:m>
                  <m:oMath xmlns:m="http://schemas.openxmlformats.org/officeDocument/2006/math">
                    <m:sSub>
                      <m:sSubPr>
                        <m:ctrlPr>
                          <a:rPr lang="ru-RU" sz="160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oMath>
                </a14:m>
                <a:endParaRPr lang="en-US" sz="1600" b="0" dirty="0">
                  <a:latin typeface="Times New Roman" panose="02020603050405020304" pitchFamily="18" charset="0"/>
                  <a:cs typeface="Times New Roman" panose="02020603050405020304" pitchFamily="18" charset="0"/>
                </a:endParaRPr>
              </a:p>
              <a:p>
                <a:r>
                  <a:rPr lang="ru-RU" sz="1600" dirty="0">
                    <a:latin typeface="Times New Roman" panose="02020603050405020304" pitchFamily="18" charset="0"/>
                    <a:cs typeface="Times New Roman" panose="02020603050405020304" pitchFamily="18" charset="0"/>
                  </a:rPr>
                  <a:t>Все случайные величины автоматов независимы. После получения награды агент обновляет знания о среде и переходит к следующей итерации. </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ru-RU" sz="1600" dirty="0">
                    <a:latin typeface="Times New Roman" panose="02020603050405020304" pitchFamily="18" charset="0"/>
                    <a:cs typeface="Times New Roman" panose="02020603050405020304" pitchFamily="18" charset="0"/>
                  </a:rPr>
                  <a:t>Цель – максимизация выигрыша. </a:t>
                </a:r>
              </a:p>
              <a:p>
                <a:endParaRPr lang="ru-RU" sz="1600" dirty="0">
                  <a:latin typeface="Times New Roman" panose="02020603050405020304" pitchFamily="18" charset="0"/>
                  <a:cs typeface="Times New Roman" panose="02020603050405020304" pitchFamily="18" charset="0"/>
                </a:endParaRPr>
              </a:p>
              <a:p>
                <a:r>
                  <a:rPr lang="ru-RU" sz="1600" dirty="0">
                    <a:latin typeface="Times New Roman" panose="02020603050405020304" pitchFamily="18" charset="0"/>
                    <a:cs typeface="Times New Roman" panose="02020603050405020304" pitchFamily="18" charset="0"/>
                  </a:rPr>
                  <a:t>Функция потерь </a:t>
                </a:r>
                <a:r>
                  <a:rPr lang="en-US" sz="1600" dirty="0">
                    <a:latin typeface="Times New Roman" panose="02020603050405020304" pitchFamily="18" charset="0"/>
                    <a:cs typeface="Times New Roman" panose="02020603050405020304" pitchFamily="18" charset="0"/>
                  </a:rPr>
                  <a:t>R = </a:t>
                </a:r>
                <a:r>
                  <a:rPr lang="ru-RU" sz="1600"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ru-RU" sz="1600" i="1" smtClean="0">
                            <a:latin typeface="Cambria Math" panose="02040503050406030204" pitchFamily="18" charset="0"/>
                          </a:rPr>
                        </m:ctrlPr>
                      </m:naryPr>
                      <m:sub>
                        <m:r>
                          <m:rPr>
                            <m:brk m:alnAt="23"/>
                          </m:rPr>
                          <a:rPr lang="en-US" sz="1600" b="0" i="1" smtClean="0">
                            <a:latin typeface="Cambria Math" panose="02040503050406030204" pitchFamily="18" charset="0"/>
                          </a:rPr>
                          <m:t>𝑡</m:t>
                        </m:r>
                        <m:r>
                          <a:rPr lang="en-US" sz="1600" b="0" i="1" smtClean="0">
                            <a:latin typeface="Cambria Math" panose="02040503050406030204" pitchFamily="18" charset="0"/>
                          </a:rPr>
                          <m:t>=1</m:t>
                        </m:r>
                      </m:sub>
                      <m:sup>
                        <m:r>
                          <a:rPr lang="en-US" sz="1600" b="0" i="1" smtClean="0">
                            <a:latin typeface="Cambria Math" panose="02040503050406030204" pitchFamily="18" charset="0"/>
                          </a:rPr>
                          <m:t>𝑇</m:t>
                        </m:r>
                      </m:sup>
                      <m:e>
                        <m:sSubSup>
                          <m:sSubSupPr>
                            <m:ctrlPr>
                              <a:rPr lang="ru-RU" sz="1600" i="1" smtClean="0">
                                <a:latin typeface="Cambria Math" panose="02040503050406030204" pitchFamily="18" charset="0"/>
                              </a:rPr>
                            </m:ctrlPr>
                          </m:sSubSupPr>
                          <m:e>
                            <m:r>
                              <a:rPr lang="en-US" sz="1600" b="0" i="1" smtClean="0">
                                <a:latin typeface="Cambria Math" panose="02040503050406030204" pitchFamily="18" charset="0"/>
                              </a:rPr>
                              <m:t>𝑟</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𝑡</m:t>
                            </m:r>
                          </m:sub>
                          <m:sup>
                            <m:r>
                              <a:rPr lang="en-US" sz="1600" b="0" i="1" smtClean="0">
                                <a:latin typeface="Cambria Math" panose="02040503050406030204" pitchFamily="18" charset="0"/>
                              </a:rPr>
                              <m:t>∗</m:t>
                            </m:r>
                          </m:sup>
                        </m:sSubSup>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𝑡</m:t>
                            </m:r>
                          </m:sub>
                        </m:sSub>
                      </m:e>
                    </m:nary>
                  </m:oMath>
                </a14:m>
                <a:r>
                  <a:rPr lang="en-US" sz="1600" dirty="0">
                    <a:latin typeface="Times New Roman" panose="02020603050405020304" pitchFamily="18" charset="0"/>
                    <a:cs typeface="Times New Roman" panose="02020603050405020304" pitchFamily="18" charset="0"/>
                  </a:rPr>
                  <a:t> - </a:t>
                </a:r>
                <a:r>
                  <a:rPr lang="ru-RU" sz="1600" dirty="0" err="1">
                    <a:latin typeface="Times New Roman" panose="02020603050405020304" pitchFamily="18" charset="0"/>
                    <a:cs typeface="Times New Roman" panose="02020603050405020304" pitchFamily="18" charset="0"/>
                  </a:rPr>
                  <a:t>минимизируя</a:t>
                </a:r>
                <a:r>
                  <a:rPr lang="ru-RU" sz="1600" dirty="0">
                    <a:latin typeface="Times New Roman" panose="02020603050405020304" pitchFamily="18" charset="0"/>
                    <a:cs typeface="Times New Roman" panose="02020603050405020304" pitchFamily="18" charset="0"/>
                  </a:rPr>
                  <a:t> эту функцию алгоритм находит оптимальное действие с наибольшей наградой.</a:t>
                </a:r>
              </a:p>
              <a:p>
                <a:endParaRPr lang="ru-RU" sz="1600" dirty="0">
                  <a:latin typeface="Times New Roman" panose="02020603050405020304" pitchFamily="18" charset="0"/>
                  <a:cs typeface="Times New Roman" panose="02020603050405020304" pitchFamily="18"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13833" y="1697952"/>
                <a:ext cx="6417734" cy="4070345"/>
              </a:xfrm>
              <a:prstGeom prst="rect">
                <a:avLst/>
              </a:prstGeom>
              <a:blipFill>
                <a:blip r:embed="rId2"/>
                <a:stretch>
                  <a:fillRect l="-570" t="-450" b="-1049"/>
                </a:stretch>
              </a:blipFill>
            </p:spPr>
            <p:txBody>
              <a:bodyPr/>
              <a:lstStyle/>
              <a:p>
                <a:r>
                  <a:rPr lang="en-US">
                    <a:noFill/>
                  </a:rPr>
                  <a:t> </a:t>
                </a:r>
              </a:p>
            </p:txBody>
          </p:sp>
        </mc:Fallback>
      </mc:AlternateContent>
      <p:sp>
        <p:nvSpPr>
          <p:cNvPr id="23" name="Прямоугольник 22"/>
          <p:cNvSpPr/>
          <p:nvPr/>
        </p:nvSpPr>
        <p:spPr>
          <a:xfrm>
            <a:off x="7628470" y="3709762"/>
            <a:ext cx="3301998" cy="1815882"/>
          </a:xfrm>
          <a:prstGeom prst="rect">
            <a:avLst/>
          </a:prstGeom>
        </p:spPr>
        <p:txBody>
          <a:bodyPr wrap="square">
            <a:spAutoFit/>
          </a:bodyPr>
          <a:lstStyle/>
          <a:p>
            <a:r>
              <a:rPr lang="ru-RU" sz="1600" b="1" dirty="0">
                <a:latin typeface="Times New Roman" panose="02020603050405020304" pitchFamily="18" charset="0"/>
                <a:cs typeface="Times New Roman" panose="02020603050405020304" pitchFamily="18" charset="0"/>
              </a:rPr>
              <a:t>Пример:</a:t>
            </a:r>
          </a:p>
          <a:p>
            <a:r>
              <a:rPr lang="ru-RU" sz="1600" dirty="0">
                <a:latin typeface="Times New Roman" panose="02020603050405020304" pitchFamily="18" charset="0"/>
                <a:cs typeface="Times New Roman" panose="02020603050405020304" pitchFamily="18" charset="0"/>
              </a:rPr>
              <a:t>Интернет магазин. Контекст – пользовательские признаки, действия – признаки рекомендуемых товаров, агент – алгоритм, награда +1 за клик по товару, 0 – за отсутствие клика.</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202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267844"/>
            <a:ext cx="8281888"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Роботы в автомобильной индустрии</a:t>
            </a:r>
            <a:endParaRPr lang="en-US" sz="3708" dirty="0">
              <a:latin typeface="Times New Roman" panose="02020603050405020304" pitchFamily="18" charset="0"/>
              <a:cs typeface="Times New Roman" panose="02020603050405020304" pitchFamily="18" charset="0"/>
            </a:endParaRPr>
          </a:p>
        </p:txBody>
      </p:sp>
      <p:sp>
        <p:nvSpPr>
          <p:cNvPr id="3" name="Text 1"/>
          <p:cNvSpPr/>
          <p:nvPr/>
        </p:nvSpPr>
        <p:spPr>
          <a:xfrm>
            <a:off x="661492" y="3330972"/>
            <a:ext cx="2362696" cy="295275"/>
          </a:xfrm>
          <a:prstGeom prst="rect">
            <a:avLst/>
          </a:prstGeom>
          <a:noFill/>
          <a:ln/>
        </p:spPr>
        <p:txBody>
          <a:bodyPr wrap="none" lIns="0" tIns="0" rIns="0" bIns="0" rtlCol="0" anchor="t"/>
          <a:lstStyle/>
          <a:p>
            <a:pPr>
              <a:lnSpc>
                <a:spcPts val="2292"/>
              </a:lnSpc>
            </a:pPr>
            <a:r>
              <a:rPr lang="en-US" sz="1600" b="1" kern="0" spc="-56" dirty="0">
                <a:solidFill>
                  <a:srgbClr val="000000"/>
                </a:solidFill>
                <a:latin typeface="Times New Roman" panose="02020603050405020304" pitchFamily="18" charset="0"/>
                <a:ea typeface="Inter Bold" pitchFamily="34" charset="-122"/>
                <a:cs typeface="Times New Roman" panose="02020603050405020304" pitchFamily="18" charset="0"/>
              </a:rPr>
              <a:t>UNITREE H1</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661492" y="3815259"/>
            <a:ext cx="3315097" cy="604838"/>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Робот для завода Geely, прикручивает колеса.</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4444107" y="3330972"/>
            <a:ext cx="2362696" cy="295275"/>
          </a:xfrm>
          <a:prstGeom prst="rect">
            <a:avLst/>
          </a:prstGeom>
          <a:noFill/>
          <a:ln/>
        </p:spPr>
        <p:txBody>
          <a:bodyPr wrap="none" lIns="0" tIns="0" rIns="0" bIns="0" rtlCol="0" anchor="t"/>
          <a:lstStyle/>
          <a:p>
            <a:pPr>
              <a:lnSpc>
                <a:spcPts val="2292"/>
              </a:lnSpc>
            </a:pPr>
            <a:r>
              <a:rPr lang="en-US" sz="1600" b="1" kern="0" spc="-56" dirty="0">
                <a:solidFill>
                  <a:srgbClr val="000000"/>
                </a:solidFill>
                <a:latin typeface="Times New Roman" panose="02020603050405020304" pitchFamily="18" charset="0"/>
                <a:ea typeface="Inter Bold" pitchFamily="34" charset="-122"/>
                <a:cs typeface="Times New Roman" panose="02020603050405020304" pitchFamily="18" charset="0"/>
              </a:rPr>
              <a:t>XPeng Aeroht</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4444107" y="3815259"/>
            <a:ext cx="3315097" cy="604838"/>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Летающие </a:t>
            </a:r>
            <a:r>
              <a:rPr lang="en-US" sz="1600" kern="0" spc="-30" dirty="0" err="1">
                <a:solidFill>
                  <a:srgbClr val="272525"/>
                </a:solidFill>
                <a:latin typeface="Times New Roman" panose="02020603050405020304" pitchFamily="18" charset="0"/>
                <a:ea typeface="Inter" pitchFamily="34" charset="-122"/>
                <a:cs typeface="Times New Roman" panose="02020603050405020304" pitchFamily="18" charset="0"/>
              </a:rPr>
              <a:t>беспилотные</a:t>
            </a: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600" kern="0" spc="-30" dirty="0" err="1">
                <a:solidFill>
                  <a:srgbClr val="272525"/>
                </a:solidFill>
                <a:latin typeface="Times New Roman" panose="02020603050405020304" pitchFamily="18" charset="0"/>
                <a:ea typeface="Inter" pitchFamily="34" charset="-122"/>
                <a:cs typeface="Times New Roman" panose="02020603050405020304" pitchFamily="18" charset="0"/>
              </a:rPr>
              <a:t>такси</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8226723" y="3330972"/>
            <a:ext cx="2362696" cy="295275"/>
          </a:xfrm>
          <a:prstGeom prst="rect">
            <a:avLst/>
          </a:prstGeom>
          <a:noFill/>
          <a:ln/>
        </p:spPr>
        <p:txBody>
          <a:bodyPr wrap="none" lIns="0" tIns="0" rIns="0" bIns="0" rtlCol="0" anchor="t"/>
          <a:lstStyle/>
          <a:p>
            <a:pPr>
              <a:lnSpc>
                <a:spcPts val="2292"/>
              </a:lnSpc>
            </a:pPr>
            <a:r>
              <a:rPr lang="en-US" sz="1600" b="1" kern="0" spc="-56" dirty="0">
                <a:solidFill>
                  <a:srgbClr val="000000"/>
                </a:solidFill>
                <a:latin typeface="Times New Roman" panose="02020603050405020304" pitchFamily="18" charset="0"/>
                <a:ea typeface="Inter Bold" pitchFamily="34" charset="-122"/>
                <a:cs typeface="Times New Roman" panose="02020603050405020304" pitchFamily="18" charset="0"/>
              </a:rPr>
              <a:t>Tesla</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8226722" y="3815259"/>
            <a:ext cx="3315097" cy="604838"/>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Робо-такси и </a:t>
            </a:r>
            <a:r>
              <a:rPr lang="en-US" sz="1600" kern="0" spc="-30" dirty="0" err="1">
                <a:solidFill>
                  <a:srgbClr val="272525"/>
                </a:solidFill>
                <a:latin typeface="Times New Roman" panose="02020603050405020304" pitchFamily="18" charset="0"/>
                <a:ea typeface="Inter" pitchFamily="34" charset="-122"/>
                <a:cs typeface="Times New Roman" panose="02020603050405020304" pitchFamily="18" charset="0"/>
              </a:rPr>
              <a:t>улучшенный</a:t>
            </a: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600" kern="0" spc="-30" dirty="0" err="1">
                <a:solidFill>
                  <a:srgbClr val="272525"/>
                </a:solidFill>
                <a:latin typeface="Times New Roman" panose="02020603050405020304" pitchFamily="18" charset="0"/>
                <a:ea typeface="Inter" pitchFamily="34" charset="-122"/>
                <a:cs typeface="Times New Roman" panose="02020603050405020304" pitchFamily="18" charset="0"/>
              </a:rPr>
              <a:t>робот</a:t>
            </a:r>
            <a:r>
              <a:rPr lang="ru-RU" sz="1600" kern="0" spc="-30">
                <a:solidFill>
                  <a:srgbClr val="272525"/>
                </a:solidFill>
                <a:latin typeface="Times New Roman" panose="02020603050405020304" pitchFamily="18" charset="0"/>
                <a:ea typeface="Inter" pitchFamily="34" charset="-122"/>
                <a:cs typeface="Times New Roman" panose="02020603050405020304" pitchFamily="18" charset="0"/>
              </a:rPr>
              <a:t> </a:t>
            </a:r>
            <a:r>
              <a:rPr lang="en-US" sz="1600" kern="0" spc="-30">
                <a:solidFill>
                  <a:srgbClr val="272525"/>
                </a:solidFill>
                <a:latin typeface="Times New Roman" panose="02020603050405020304" pitchFamily="18" charset="0"/>
                <a:ea typeface="Inter" pitchFamily="34" charset="-122"/>
                <a:cs typeface="Times New Roman" panose="02020603050405020304" pitchFamily="18" charset="0"/>
              </a:rPr>
              <a:t>Optimus </a:t>
            </a: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с плавной походкой.</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689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C1EB7CB2-03CD-4C0C-ADEE-A4241650C461}"/>
              </a:ext>
            </a:extLst>
          </p:cNvPr>
          <p:cNvSpPr>
            <a:spLocks noGrp="1"/>
          </p:cNvSpPr>
          <p:nvPr>
            <p:ph type="title"/>
          </p:nvPr>
        </p:nvSpPr>
        <p:spPr>
          <a:xfrm>
            <a:off x="397933" y="281998"/>
            <a:ext cx="5257800" cy="448691"/>
          </a:xfrm>
        </p:spPr>
        <p:txBody>
          <a:bodyPr>
            <a:noAutofit/>
          </a:bodyPr>
          <a:lstStyle/>
          <a:p>
            <a:r>
              <a:rPr lang="ru-RU" sz="3300" b="1" dirty="0">
                <a:latin typeface="Times New Roman" panose="02020603050405020304" pitchFamily="18" charset="0"/>
                <a:cs typeface="Times New Roman" panose="02020603050405020304" pitchFamily="18" charset="0"/>
              </a:rPr>
              <a:t>Виды алгоритмов</a:t>
            </a:r>
          </a:p>
        </p:txBody>
      </p:sp>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extLst>
                  <p:ext uri="{D42A27DB-BD31-4B8C-83A1-F6EECF244321}">
                    <p14:modId xmlns:p14="http://schemas.microsoft.com/office/powerpoint/2010/main" val="935056419"/>
                  </p:ext>
                </p:extLst>
              </p:nvPr>
            </p:nvGraphicFramePr>
            <p:xfrm>
              <a:off x="397933" y="1142999"/>
              <a:ext cx="11497733" cy="5388803"/>
            </p:xfrm>
            <a:graphic>
              <a:graphicData uri="http://schemas.openxmlformats.org/drawingml/2006/table">
                <a:tbl>
                  <a:tblPr firstRow="1" bandRow="1">
                    <a:tableStyleId>{5C22544A-7EE6-4342-B048-85BDC9FD1C3A}</a:tableStyleId>
                  </a:tblPr>
                  <a:tblGrid>
                    <a:gridCol w="1684867">
                      <a:extLst>
                        <a:ext uri="{9D8B030D-6E8A-4147-A177-3AD203B41FA5}">
                          <a16:colId xmlns:a16="http://schemas.microsoft.com/office/drawing/2014/main" val="2642617889"/>
                        </a:ext>
                      </a:extLst>
                    </a:gridCol>
                    <a:gridCol w="6527800">
                      <a:extLst>
                        <a:ext uri="{9D8B030D-6E8A-4147-A177-3AD203B41FA5}">
                          <a16:colId xmlns:a16="http://schemas.microsoft.com/office/drawing/2014/main" val="2675124875"/>
                        </a:ext>
                      </a:extLst>
                    </a:gridCol>
                    <a:gridCol w="3285066">
                      <a:extLst>
                        <a:ext uri="{9D8B030D-6E8A-4147-A177-3AD203B41FA5}">
                          <a16:colId xmlns:a16="http://schemas.microsoft.com/office/drawing/2014/main" val="3703739404"/>
                        </a:ext>
                      </a:extLst>
                    </a:gridCol>
                  </a:tblGrid>
                  <a:tr h="558801">
                    <a:tc>
                      <a:txBody>
                        <a:bodyPr/>
                        <a:lstStyle/>
                        <a:p>
                          <a:r>
                            <a:rPr lang="ru-RU" sz="1400" dirty="0">
                              <a:solidFill>
                                <a:schemeClr val="tx1"/>
                              </a:solidFill>
                              <a:latin typeface="Times New Roman" panose="02020603050405020304" pitchFamily="18" charset="0"/>
                              <a:cs typeface="Times New Roman" panose="02020603050405020304" pitchFamily="18" charset="0"/>
                            </a:rPr>
                            <a:t>Название</a:t>
                          </a:r>
                          <a:r>
                            <a:rPr lang="ru-RU" sz="1400" baseline="0" dirty="0">
                              <a:solidFill>
                                <a:schemeClr val="tx1"/>
                              </a:solidFill>
                              <a:latin typeface="Times New Roman" panose="02020603050405020304" pitchFamily="18" charset="0"/>
                              <a:cs typeface="Times New Roman" panose="02020603050405020304" pitchFamily="18" charset="0"/>
                            </a:rPr>
                            <a:t> алгоритма</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400" dirty="0">
                              <a:solidFill>
                                <a:schemeClr val="tx1"/>
                              </a:solidFill>
                              <a:latin typeface="Times New Roman" panose="02020603050405020304" pitchFamily="18" charset="0"/>
                              <a:cs typeface="Times New Roman" panose="02020603050405020304" pitchFamily="18" charset="0"/>
                            </a:rPr>
                            <a:t>Описание</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400" dirty="0">
                              <a:solidFill>
                                <a:schemeClr val="tx1"/>
                              </a:solidFill>
                              <a:latin typeface="Times New Roman" panose="02020603050405020304" pitchFamily="18" charset="0"/>
                              <a:cs typeface="Times New Roman" panose="02020603050405020304" pitchFamily="18" charset="0"/>
                            </a:rPr>
                            <a:t>Особенности</a:t>
                          </a:r>
                          <a:r>
                            <a:rPr lang="en-US" sz="1400" dirty="0">
                              <a:solidFill>
                                <a:schemeClr val="tx1"/>
                              </a:solidFill>
                              <a:latin typeface="Times New Roman" panose="02020603050405020304" pitchFamily="18" charset="0"/>
                              <a:cs typeface="Times New Roman" panose="02020603050405020304" pitchFamily="18" charset="0"/>
                            </a:rPr>
                            <a:t> </a:t>
                          </a:r>
                          <a:r>
                            <a:rPr lang="ru-RU" sz="1400" dirty="0">
                              <a:solidFill>
                                <a:schemeClr val="tx1"/>
                              </a:solidFill>
                              <a:latin typeface="Times New Roman" panose="02020603050405020304" pitchFamily="18" charset="0"/>
                              <a:cs typeface="Times New Roman" panose="02020603050405020304" pitchFamily="18" charset="0"/>
                            </a:rPr>
                            <a:t>и</a:t>
                          </a:r>
                          <a:r>
                            <a:rPr lang="ru-RU" sz="1400" baseline="0" dirty="0">
                              <a:solidFill>
                                <a:schemeClr val="tx1"/>
                              </a:solidFill>
                              <a:latin typeface="Times New Roman" panose="02020603050405020304" pitchFamily="18" charset="0"/>
                              <a:cs typeface="Times New Roman" panose="02020603050405020304" pitchFamily="18" charset="0"/>
                            </a:rPr>
                            <a:t> недостатки</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8175331"/>
                      </a:ext>
                    </a:extLst>
                  </a:tr>
                  <a:tr h="601133">
                    <a:tc>
                      <a:txBody>
                        <a:bodyPr/>
                        <a:lstStyle/>
                        <a:p>
                          <a:r>
                            <a:rPr lang="ru-RU" sz="1400" dirty="0">
                              <a:solidFill>
                                <a:schemeClr val="tx1"/>
                              </a:solidFill>
                              <a:latin typeface="Times New Roman" panose="02020603050405020304" pitchFamily="18" charset="0"/>
                              <a:cs typeface="Times New Roman" panose="02020603050405020304" pitchFamily="18" charset="0"/>
                            </a:rPr>
                            <a:t>Наивный </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Совершает</a:t>
                          </a:r>
                          <a:r>
                            <a:rPr lang="ru-RU" sz="1400" baseline="0" dirty="0">
                              <a:solidFill>
                                <a:schemeClr val="tx1"/>
                              </a:solidFill>
                              <a:latin typeface="Times New Roman" panose="02020603050405020304" pitchFamily="18" charset="0"/>
                              <a:cs typeface="Times New Roman" panose="02020603050405020304" pitchFamily="18" charset="0"/>
                            </a:rPr>
                            <a:t> каждое действие </a:t>
                          </a:r>
                          <a:r>
                            <a:rPr lang="en-US" sz="1400" baseline="0" dirty="0">
                              <a:solidFill>
                                <a:schemeClr val="tx1"/>
                              </a:solidFill>
                              <a:latin typeface="Times New Roman" panose="02020603050405020304" pitchFamily="18" charset="0"/>
                              <a:cs typeface="Times New Roman" panose="02020603050405020304" pitchFamily="18" charset="0"/>
                            </a:rPr>
                            <a:t>N </a:t>
                          </a:r>
                          <a:r>
                            <a:rPr lang="ru-RU" sz="1400" baseline="0" dirty="0">
                              <a:solidFill>
                                <a:schemeClr val="tx1"/>
                              </a:solidFill>
                              <a:latin typeface="Times New Roman" panose="02020603050405020304" pitchFamily="18" charset="0"/>
                              <a:cs typeface="Times New Roman" panose="02020603050405020304" pitchFamily="18" charset="0"/>
                            </a:rPr>
                            <a:t>раз</a:t>
                          </a:r>
                        </a:p>
                        <a:p>
                          <a:pPr marL="342900" indent="-342900">
                            <a:buFont typeface="+mj-lt"/>
                            <a:buAutoNum type="arabicPeriod"/>
                          </a:pPr>
                          <a:r>
                            <a:rPr lang="ru-RU" sz="1400" baseline="0" dirty="0">
                              <a:solidFill>
                                <a:schemeClr val="tx1"/>
                              </a:solidFill>
                              <a:latin typeface="Times New Roman" panose="02020603050405020304" pitchFamily="18" charset="0"/>
                              <a:cs typeface="Times New Roman" panose="02020603050405020304" pitchFamily="18" charset="0"/>
                            </a:rPr>
                            <a:t>Составляем эмпирическое </a:t>
                          </a:r>
                          <a14:m>
                            <m:oMath xmlns:m="http://schemas.openxmlformats.org/officeDocument/2006/math">
                              <m:acc>
                                <m:accPr>
                                  <m:chr m:val="̂"/>
                                  <m:ctrlPr>
                                    <a:rPr lang="ru-RU" sz="1400" i="1" baseline="0" smtClean="0">
                                      <a:solidFill>
                                        <a:schemeClr val="tx1"/>
                                      </a:solidFill>
                                      <a:latin typeface="Cambria Math" panose="02040503050406030204" pitchFamily="18" charset="0"/>
                                    </a:rPr>
                                  </m:ctrlPr>
                                </m:accPr>
                                <m:e>
                                  <m:sSub>
                                    <m:sSubPr>
                                      <m:ctrlPr>
                                        <a:rPr lang="ru-RU" sz="1400" i="1" baseline="0" smtClean="0">
                                          <a:solidFill>
                                            <a:schemeClr val="tx1"/>
                                          </a:solidFill>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ru-RU" sz="1400" b="0" i="1" baseline="0" smtClean="0">
                                          <a:solidFill>
                                            <a:schemeClr val="tx1"/>
                                          </a:solidFill>
                                          <a:latin typeface="Cambria Math" panose="02040503050406030204" pitchFamily="18" charset="0"/>
                                        </a:rPr>
                                        <m:t>∗</m:t>
                                      </m:r>
                                      <m:r>
                                        <a:rPr lang="en-US" sz="1400" b="0" i="1" baseline="0" smtClean="0">
                                          <a:solidFill>
                                            <a:schemeClr val="tx1"/>
                                          </a:solidFill>
                                          <a:latin typeface="Cambria Math" panose="02040503050406030204" pitchFamily="18" charset="0"/>
                                        </a:rPr>
                                        <m:t>,</m:t>
                                      </m:r>
                                      <m:r>
                                        <a:rPr lang="en-US" sz="1400" b="0" i="1" baseline="0" smtClean="0">
                                          <a:solidFill>
                                            <a:schemeClr val="tx1"/>
                                          </a:solidFill>
                                          <a:latin typeface="Cambria Math" panose="02040503050406030204" pitchFamily="18" charset="0"/>
                                        </a:rPr>
                                        <m:t>𝑡</m:t>
                                      </m:r>
                                    </m:sub>
                                  </m:sSub>
                                </m:e>
                              </m:acc>
                            </m:oMath>
                          </a14:m>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Нет исследования в процессе</a:t>
                          </a:r>
                        </a:p>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Нет уверенности</a:t>
                          </a:r>
                          <a:r>
                            <a:rPr lang="ru-RU" sz="1400" baseline="0" dirty="0">
                              <a:solidFill>
                                <a:schemeClr val="tx1"/>
                              </a:solidFill>
                              <a:latin typeface="Times New Roman" panose="02020603050405020304" pitchFamily="18" charset="0"/>
                              <a:cs typeface="Times New Roman" panose="02020603050405020304" pitchFamily="18" charset="0"/>
                            </a:rPr>
                            <a:t> в оптимальном выборе</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798628"/>
                      </a:ext>
                    </a:extLst>
                  </a:tr>
                  <a:tr h="911014">
                    <a:tc>
                      <a:txBody>
                        <a:bodyPr/>
                        <a:lstStyle/>
                        <a:p>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𝜀</m:t>
                              </m:r>
                              <m:r>
                                <a:rPr lang="ru-RU" sz="1400" b="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latin typeface="Times New Roman" panose="02020603050405020304" pitchFamily="18" charset="0"/>
                              <a:cs typeface="Times New Roman" panose="02020603050405020304" pitchFamily="18" charset="0"/>
                            </a:rPr>
                            <a:t>greedy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С вероятностью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𝜀</m:t>
                              </m:r>
                            </m:oMath>
                          </a14:m>
                          <a:r>
                            <a:rPr lang="ru-RU" sz="1400" dirty="0">
                              <a:solidFill>
                                <a:schemeClr val="tx1"/>
                              </a:solidFill>
                              <a:latin typeface="Times New Roman" panose="02020603050405020304" pitchFamily="18" charset="0"/>
                              <a:cs typeface="Times New Roman" panose="02020603050405020304" pitchFamily="18" charset="0"/>
                            </a:rPr>
                            <a:t> выбираем случайное</a:t>
                          </a:r>
                          <a:r>
                            <a:rPr lang="ru-RU" sz="1400" baseline="0" dirty="0">
                              <a:solidFill>
                                <a:schemeClr val="tx1"/>
                              </a:solidFill>
                              <a:latin typeface="Times New Roman" panose="02020603050405020304" pitchFamily="18" charset="0"/>
                              <a:cs typeface="Times New Roman" panose="02020603050405020304" pitchFamily="18" charset="0"/>
                            </a:rPr>
                            <a:t> действие</a:t>
                          </a:r>
                        </a:p>
                        <a:p>
                          <a:pPr marL="342900" indent="-342900">
                            <a:buFont typeface="+mj-lt"/>
                            <a:buAutoNum type="arabicPeriod"/>
                          </a:pPr>
                          <a:r>
                            <a:rPr lang="ru-RU" sz="1400" baseline="0" dirty="0">
                              <a:solidFill>
                                <a:schemeClr val="tx1"/>
                              </a:solidFill>
                              <a:latin typeface="Times New Roman" panose="02020603050405020304" pitchFamily="18" charset="0"/>
                              <a:cs typeface="Times New Roman" panose="02020603050405020304" pitchFamily="18" charset="0"/>
                            </a:rPr>
                            <a:t>С вероятностью 1-</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𝜀</m:t>
                              </m:r>
                            </m:oMath>
                          </a14:m>
                          <a:r>
                            <a:rPr lang="ru-RU" sz="1400" dirty="0">
                              <a:solidFill>
                                <a:schemeClr val="tx1"/>
                              </a:solidFill>
                              <a:latin typeface="Times New Roman" panose="02020603050405020304" pitchFamily="18" charset="0"/>
                              <a:cs typeface="Times New Roman" panose="02020603050405020304" pitchFamily="18" charset="0"/>
                            </a:rPr>
                            <a:t> – действие с максимальным мат. ожиданием</a:t>
                          </a:r>
                          <a:r>
                            <a:rPr lang="ru-RU" sz="1400" baseline="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ru-RU" sz="1400" i="1" baseline="0" smtClean="0">
                                      <a:solidFill>
                                        <a:schemeClr val="tx1"/>
                                      </a:solidFill>
                                      <a:latin typeface="Cambria Math" panose="02040503050406030204" pitchFamily="18" charset="0"/>
                                    </a:rPr>
                                  </m:ctrlPr>
                                </m:accPr>
                                <m:e>
                                  <m:sSub>
                                    <m:sSubPr>
                                      <m:ctrlPr>
                                        <a:rPr lang="ru-RU" sz="1400" i="1" baseline="0" smtClean="0">
                                          <a:solidFill>
                                            <a:schemeClr val="tx1"/>
                                          </a:solidFill>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1400" b="0" i="1" baseline="0" smtClean="0">
                                          <a:solidFill>
                                            <a:schemeClr val="tx1"/>
                                          </a:solidFill>
                                          <a:latin typeface="Cambria Math" panose="02040503050406030204" pitchFamily="18" charset="0"/>
                                        </a:rPr>
                                        <m:t>,</m:t>
                                      </m:r>
                                      <m:r>
                                        <a:rPr lang="en-US" sz="1400" b="0" i="1" baseline="0" smtClean="0">
                                          <a:solidFill>
                                            <a:schemeClr val="tx1"/>
                                          </a:solidFill>
                                          <a:latin typeface="Cambria Math" panose="02040503050406030204" pitchFamily="18" charset="0"/>
                                        </a:rPr>
                                        <m:t>𝑡</m:t>
                                      </m:r>
                                    </m:sub>
                                  </m:sSub>
                                </m:e>
                              </m:acc>
                            </m:oMath>
                          </a14:m>
                          <a:endParaRPr lang="en-US" sz="1400" dirty="0">
                            <a:solidFill>
                              <a:schemeClr val="tx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Если</a:t>
                          </a:r>
                          <a:r>
                            <a:rPr lang="ru-RU" sz="1400" baseline="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𝜀</m:t>
                              </m:r>
                            </m:oMath>
                          </a14:m>
                          <a:r>
                            <a:rPr lang="ru-RU" sz="1400" dirty="0">
                              <a:solidFill>
                                <a:schemeClr val="tx1"/>
                              </a:solidFill>
                              <a:latin typeface="Times New Roman" panose="02020603050405020304" pitchFamily="18" charset="0"/>
                              <a:cs typeface="Times New Roman" panose="02020603050405020304" pitchFamily="18" charset="0"/>
                            </a:rPr>
                            <a:t> = 0 – жадный алгоритм (этап использования)</a:t>
                          </a:r>
                        </a:p>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Если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𝜀</m:t>
                              </m:r>
                            </m:oMath>
                          </a14:m>
                          <a:r>
                            <a:rPr lang="ru-RU" sz="1400" dirty="0">
                              <a:solidFill>
                                <a:schemeClr val="tx1"/>
                              </a:solidFill>
                              <a:latin typeface="Times New Roman" panose="02020603050405020304" pitchFamily="18" charset="0"/>
                              <a:cs typeface="Times New Roman" panose="02020603050405020304" pitchFamily="18" charset="0"/>
                            </a:rPr>
                            <a:t>= 1 – случайный алгоритм (этап исследования)</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400" dirty="0">
                              <a:solidFill>
                                <a:schemeClr val="tx1"/>
                              </a:solidFill>
                              <a:latin typeface="Times New Roman" panose="02020603050405020304" pitchFamily="18" charset="0"/>
                              <a:cs typeface="Times New Roman" panose="02020603050405020304" pitchFamily="18" charset="0"/>
                            </a:rPr>
                            <a:t>После найденного оптимального действия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𝜀</m:t>
                              </m:r>
                            </m:oMath>
                          </a14:m>
                          <a:r>
                            <a:rPr lang="ru-RU" sz="1400" dirty="0">
                              <a:solidFill>
                                <a:schemeClr val="tx1"/>
                              </a:solidFill>
                              <a:latin typeface="Times New Roman" panose="02020603050405020304" pitchFamily="18" charset="0"/>
                              <a:cs typeface="Times New Roman" panose="02020603050405020304" pitchFamily="18" charset="0"/>
                            </a:rPr>
                            <a:t> становится не нужен (и его минимизируют)</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7864156"/>
                      </a:ext>
                    </a:extLst>
                  </a:tr>
                  <a:tr h="911014">
                    <a:tc>
                      <a:txBody>
                        <a:bodyPr/>
                        <a:lstStyle/>
                        <a:p>
                          <a:r>
                            <a:rPr lang="en-US" sz="1400" dirty="0">
                              <a:solidFill>
                                <a:schemeClr val="tx1"/>
                              </a:solidFill>
                              <a:latin typeface="Times New Roman" panose="02020603050405020304" pitchFamily="18" charset="0"/>
                              <a:cs typeface="Times New Roman" panose="02020603050405020304" pitchFamily="18" charset="0"/>
                            </a:rPr>
                            <a:t>UCB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Алгоритм выбирает действие и применяет его;</a:t>
                          </a:r>
                        </a:p>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Если успешно – используем действие дальше;</a:t>
                          </a:r>
                        </a:p>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Если</a:t>
                          </a:r>
                          <a:r>
                            <a:rPr lang="ru-RU" sz="1400" baseline="0" dirty="0">
                              <a:solidFill>
                                <a:schemeClr val="tx1"/>
                              </a:solidFill>
                              <a:latin typeface="Times New Roman" panose="02020603050405020304" pitchFamily="18" charset="0"/>
                              <a:cs typeface="Times New Roman" panose="02020603050405020304" pitchFamily="18" charset="0"/>
                            </a:rPr>
                            <a:t> не успешно – уменьшаем величину доверительного интервала (чем чаще выбираем </a:t>
                          </a:r>
                          <a14:m>
                            <m:oMath xmlns:m="http://schemas.openxmlformats.org/officeDocument/2006/math">
                              <m:sSub>
                                <m:sSubPr>
                                  <m:ctrlPr>
                                    <a:rPr lang="ru-RU" sz="1400" i="1" baseline="0" smtClean="0">
                                      <a:solidFill>
                                        <a:schemeClr val="tx1"/>
                                      </a:solidFill>
                                      <a:latin typeface="Cambria Math" panose="02040503050406030204" pitchFamily="18" charset="0"/>
                                    </a:rPr>
                                  </m:ctrlPr>
                                </m:sSubPr>
                                <m:e>
                                  <m:r>
                                    <a:rPr lang="en-US" sz="1400" b="0" i="1" baseline="0" smtClean="0">
                                      <a:solidFill>
                                        <a:schemeClr val="tx1"/>
                                      </a:solidFill>
                                      <a:latin typeface="Cambria Math" panose="02040503050406030204" pitchFamily="18" charset="0"/>
                                    </a:rPr>
                                    <m:t>𝑎</m:t>
                                  </m:r>
                                </m:e>
                                <m:sub>
                                  <m:r>
                                    <a:rPr lang="en-US" sz="1400" b="0" i="1" baseline="0" smtClean="0">
                                      <a:solidFill>
                                        <a:schemeClr val="tx1"/>
                                      </a:solidFill>
                                      <a:latin typeface="Cambria Math" panose="02040503050406030204" pitchFamily="18" charset="0"/>
                                    </a:rPr>
                                    <m:t>𝑖</m:t>
                                  </m:r>
                                </m:sub>
                              </m:sSub>
                              <m:r>
                                <a:rPr lang="ru-RU" sz="1400" b="0" i="0" baseline="0" smtClean="0">
                                  <a:solidFill>
                                    <a:schemeClr val="tx1"/>
                                  </a:solidFill>
                                  <a:latin typeface="Cambria Math" panose="02040503050406030204" pitchFamily="18" charset="0"/>
                                </a:rPr>
                                <m:t>,</m:t>
                              </m:r>
                            </m:oMath>
                          </a14:m>
                          <a:r>
                            <a:rPr lang="ru-RU" sz="1400" dirty="0">
                              <a:solidFill>
                                <a:schemeClr val="tx1"/>
                              </a:solidFill>
                              <a:latin typeface="Times New Roman" panose="02020603050405020304" pitchFamily="18" charset="0"/>
                              <a:cs typeface="Times New Roman" panose="02020603050405020304" pitchFamily="18" charset="0"/>
                            </a:rPr>
                            <a:t> тем точнее </a:t>
                          </a:r>
                          <a14:m>
                            <m:oMath xmlns:m="http://schemas.openxmlformats.org/officeDocument/2006/math">
                              <m:acc>
                                <m:accPr>
                                  <m:chr m:val="̂"/>
                                  <m:ctrlPr>
                                    <a:rPr lang="ru-RU" sz="1400" i="1" baseline="0" smtClean="0">
                                      <a:solidFill>
                                        <a:schemeClr val="tx1"/>
                                      </a:solidFill>
                                      <a:latin typeface="Cambria Math" panose="02040503050406030204" pitchFamily="18" charset="0"/>
                                    </a:rPr>
                                  </m:ctrlPr>
                                </m:accPr>
                                <m:e>
                                  <m:sSub>
                                    <m:sSubPr>
                                      <m:ctrlPr>
                                        <a:rPr lang="ru-RU" sz="1400" i="1" baseline="0" smtClean="0">
                                          <a:solidFill>
                                            <a:schemeClr val="tx1"/>
                                          </a:solidFill>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1400" b="0" i="1" baseline="0" smtClean="0">
                                          <a:solidFill>
                                            <a:schemeClr val="tx1"/>
                                          </a:solidFill>
                                          <a:latin typeface="Cambria Math" panose="02040503050406030204" pitchFamily="18" charset="0"/>
                                        </a:rPr>
                                        <m:t>,</m:t>
                                      </m:r>
                                      <m:r>
                                        <a:rPr lang="en-US" sz="1400" b="0" i="1" baseline="0" smtClean="0">
                                          <a:solidFill>
                                            <a:schemeClr val="tx1"/>
                                          </a:solidFill>
                                          <a:latin typeface="Cambria Math" panose="02040503050406030204" pitchFamily="18" charset="0"/>
                                        </a:rPr>
                                        <m:t>𝑡</m:t>
                                      </m:r>
                                    </m:sub>
                                  </m:sSub>
                                </m:e>
                              </m:acc>
                            </m:oMath>
                          </a14:m>
                          <a:r>
                            <a:rPr lang="ru-RU" sz="1400" dirty="0">
                              <a:solidFill>
                                <a:schemeClr val="tx1"/>
                              </a:solidFill>
                              <a:latin typeface="Times New Roman" panose="02020603050405020304" pitchFamily="18" charset="0"/>
                              <a:cs typeface="Times New Roman" panose="02020603050405020304" pitchFamily="18" charset="0"/>
                            </a:rPr>
                            <a:t>, тем уже доверительный интервал);</a:t>
                          </a:r>
                        </a:p>
                        <a:p>
                          <a:pPr marL="342900" indent="-342900">
                            <a:buFont typeface="+mj-lt"/>
                            <a:buAutoNum type="arabicPeriod"/>
                          </a:pPr>
                          <a:r>
                            <a:rPr lang="ru-RU" sz="1400" dirty="0">
                              <a:solidFill>
                                <a:schemeClr val="tx1"/>
                              </a:solidFill>
                              <a:latin typeface="Times New Roman" panose="02020603050405020304" pitchFamily="18" charset="0"/>
                              <a:cs typeface="Times New Roman" panose="02020603050405020304" pitchFamily="18" charset="0"/>
                            </a:rPr>
                            <a:t>Ширина доверительного интервала строится на основе неравенства </a:t>
                          </a:r>
                          <a:r>
                            <a:rPr lang="ru-RU" sz="1400" dirty="0" err="1">
                              <a:solidFill>
                                <a:schemeClr val="tx1"/>
                              </a:solidFill>
                              <a:latin typeface="Times New Roman" panose="02020603050405020304" pitchFamily="18" charset="0"/>
                              <a:cs typeface="Times New Roman" panose="02020603050405020304" pitchFamily="18" charset="0"/>
                            </a:rPr>
                            <a:t>Хёфдинга</a:t>
                          </a:r>
                          <a:r>
                            <a:rPr lang="ru-RU" sz="1400" dirty="0">
                              <a:solidFill>
                                <a:schemeClr val="tx1"/>
                              </a:solidFill>
                              <a:latin typeface="Times New Roman" panose="02020603050405020304" pitchFamily="18" charset="0"/>
                              <a:cs typeface="Times New Roman" panose="02020603050405020304" pitchFamily="18" charset="0"/>
                            </a:rPr>
                            <a:t> (отклонения мат. ожидания от истины) </a:t>
                          </a:r>
                        </a:p>
                        <a:p>
                          <a:pPr marL="342900" indent="-342900">
                            <a:buFont typeface="+mj-lt"/>
                            <a:buAutoNum type="arabicPeriod"/>
                          </a:pP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400" dirty="0">
                              <a:solidFill>
                                <a:schemeClr val="tx1"/>
                              </a:solidFill>
                              <a:latin typeface="Times New Roman" panose="02020603050405020304" pitchFamily="18" charset="0"/>
                              <a:cs typeface="Times New Roman" panose="02020603050405020304" pitchFamily="18" charset="0"/>
                            </a:rPr>
                            <a:t>Оценивается не только</a:t>
                          </a:r>
                          <a:r>
                            <a:rPr lang="ru-RU" sz="1400" baseline="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ru-RU" sz="1400" i="1" baseline="0" smtClean="0">
                                      <a:solidFill>
                                        <a:schemeClr val="tx1"/>
                                      </a:solidFill>
                                      <a:latin typeface="Cambria Math" panose="02040503050406030204" pitchFamily="18" charset="0"/>
                                    </a:rPr>
                                  </m:ctrlPr>
                                </m:accPr>
                                <m:e>
                                  <m:sSub>
                                    <m:sSubPr>
                                      <m:ctrlPr>
                                        <a:rPr lang="ru-RU" sz="1400" i="1" baseline="0" smtClean="0">
                                          <a:solidFill>
                                            <a:schemeClr val="tx1"/>
                                          </a:solidFill>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1400" b="0" i="1" baseline="0" smtClean="0">
                                          <a:solidFill>
                                            <a:schemeClr val="tx1"/>
                                          </a:solidFill>
                                          <a:latin typeface="Cambria Math" panose="02040503050406030204" pitchFamily="18" charset="0"/>
                                        </a:rPr>
                                        <m:t>,</m:t>
                                      </m:r>
                                      <m:r>
                                        <a:rPr lang="en-US" sz="1400" b="0" i="1" baseline="0" smtClean="0">
                                          <a:solidFill>
                                            <a:schemeClr val="tx1"/>
                                          </a:solidFill>
                                          <a:latin typeface="Cambria Math" panose="02040503050406030204" pitchFamily="18" charset="0"/>
                                        </a:rPr>
                                        <m:t>𝑡</m:t>
                                      </m:r>
                                    </m:sub>
                                  </m:sSub>
                                </m:e>
                              </m:acc>
                            </m:oMath>
                          </a14:m>
                          <a:r>
                            <a:rPr lang="en-US" sz="1400" dirty="0">
                              <a:solidFill>
                                <a:schemeClr val="tx1"/>
                              </a:solidFill>
                              <a:latin typeface="Times New Roman" panose="02020603050405020304" pitchFamily="18" charset="0"/>
                              <a:cs typeface="Times New Roman" panose="02020603050405020304" pitchFamily="18" charset="0"/>
                            </a:rPr>
                            <a:t> ,</a:t>
                          </a:r>
                          <a:r>
                            <a:rPr lang="en-US" sz="1400" baseline="0" dirty="0">
                              <a:solidFill>
                                <a:schemeClr val="tx1"/>
                              </a:solidFill>
                              <a:latin typeface="Times New Roman" panose="02020603050405020304" pitchFamily="18" charset="0"/>
                              <a:cs typeface="Times New Roman" panose="02020603050405020304" pitchFamily="18" charset="0"/>
                            </a:rPr>
                            <a:t> </a:t>
                          </a:r>
                          <a:r>
                            <a:rPr lang="ru-RU" sz="1400" baseline="0" dirty="0">
                              <a:solidFill>
                                <a:schemeClr val="tx1"/>
                              </a:solidFill>
                              <a:latin typeface="Times New Roman" panose="02020603050405020304" pitchFamily="18" charset="0"/>
                              <a:cs typeface="Times New Roman" panose="02020603050405020304" pitchFamily="18" charset="0"/>
                            </a:rPr>
                            <a:t>но и ширину доверительного интервала </a:t>
                          </a:r>
                          <a14:m>
                            <m:oMath xmlns:m="http://schemas.openxmlformats.org/officeDocument/2006/math">
                              <m:acc>
                                <m:accPr>
                                  <m:chr m:val="̂"/>
                                  <m:ctrlPr>
                                    <a:rPr lang="ru-RU" sz="1400" i="1" baseline="0" smtClean="0">
                                      <a:solidFill>
                                        <a:schemeClr val="tx1"/>
                                      </a:solidFill>
                                      <a:latin typeface="Cambria Math" panose="02040503050406030204" pitchFamily="18" charset="0"/>
                                    </a:rPr>
                                  </m:ctrlPr>
                                </m:accPr>
                                <m:e>
                                  <m:sSub>
                                    <m:sSubPr>
                                      <m:ctrlPr>
                                        <a:rPr lang="ru-RU" sz="1400" i="1" baseline="0" smtClean="0">
                                          <a:solidFill>
                                            <a:schemeClr val="tx1"/>
                                          </a:solidFill>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1400" b="0" i="1" baseline="0" smtClean="0">
                                          <a:solidFill>
                                            <a:schemeClr val="tx1"/>
                                          </a:solidFill>
                                          <a:latin typeface="Cambria Math" panose="02040503050406030204" pitchFamily="18" charset="0"/>
                                        </a:rPr>
                                        <m:t>,</m:t>
                                      </m:r>
                                      <m:r>
                                        <a:rPr lang="en-US" sz="1400" b="0" i="1" baseline="0" smtClean="0">
                                          <a:solidFill>
                                            <a:schemeClr val="tx1"/>
                                          </a:solidFill>
                                          <a:latin typeface="Cambria Math" panose="02040503050406030204" pitchFamily="18" charset="0"/>
                                        </a:rPr>
                                        <m:t>𝑡</m:t>
                                      </m:r>
                                    </m:sub>
                                  </m:sSub>
                                </m:e>
                              </m:acc>
                            </m:oMath>
                          </a14:m>
                          <a:r>
                            <a:rPr lang="ru-RU" sz="1400" dirty="0">
                              <a:solidFill>
                                <a:schemeClr val="tx1"/>
                              </a:solidFill>
                              <a:latin typeface="Times New Roman" panose="02020603050405020304" pitchFamily="18" charset="0"/>
                              <a:cs typeface="Times New Roman" panose="02020603050405020304" pitchFamily="18" charset="0"/>
                            </a:rPr>
                            <a:t> (на сколько алгоритм уверен в выборе </a:t>
                          </a:r>
                          <a14:m>
                            <m:oMath xmlns:m="http://schemas.openxmlformats.org/officeDocument/2006/math">
                              <m:acc>
                                <m:accPr>
                                  <m:chr m:val="̂"/>
                                  <m:ctrlPr>
                                    <a:rPr lang="ru-RU" sz="1400" i="1" baseline="0" smtClean="0">
                                      <a:solidFill>
                                        <a:schemeClr val="tx1"/>
                                      </a:solidFill>
                                      <a:latin typeface="Cambria Math" panose="02040503050406030204" pitchFamily="18" charset="0"/>
                                    </a:rPr>
                                  </m:ctrlPr>
                                </m:accPr>
                                <m:e>
                                  <m:sSub>
                                    <m:sSubPr>
                                      <m:ctrlPr>
                                        <a:rPr lang="ru-RU" sz="1400" i="1" baseline="0" smtClean="0">
                                          <a:solidFill>
                                            <a:schemeClr val="tx1"/>
                                          </a:solidFill>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1400" b="0" i="1" baseline="0" smtClean="0">
                                          <a:solidFill>
                                            <a:schemeClr val="tx1"/>
                                          </a:solidFill>
                                          <a:latin typeface="Cambria Math" panose="02040503050406030204" pitchFamily="18" charset="0"/>
                                        </a:rPr>
                                        <m:t>,</m:t>
                                      </m:r>
                                      <m:r>
                                        <a:rPr lang="en-US" sz="1400" b="0" i="1" baseline="0" smtClean="0">
                                          <a:solidFill>
                                            <a:schemeClr val="tx1"/>
                                          </a:solidFill>
                                          <a:latin typeface="Cambria Math" panose="02040503050406030204" pitchFamily="18" charset="0"/>
                                        </a:rPr>
                                        <m:t>𝑡</m:t>
                                      </m:r>
                                    </m:sub>
                                  </m:sSub>
                                </m:e>
                              </m:acc>
                              <m:r>
                                <a:rPr lang="ru-RU" sz="1400" b="0" i="1" baseline="0" smtClean="0">
                                  <a:solidFill>
                                    <a:schemeClr val="tx1"/>
                                  </a:solidFill>
                                  <a:latin typeface="Cambria Math" panose="02040503050406030204" pitchFamily="18" charset="0"/>
                                </a:rPr>
                                <m:t>)</m:t>
                              </m:r>
                            </m:oMath>
                          </a14:m>
                          <a:r>
                            <a:rPr lang="ru-RU" sz="1400" dirty="0">
                              <a:solidFill>
                                <a:schemeClr val="tx1"/>
                              </a:solidFill>
                              <a:latin typeface="Times New Roman" panose="02020603050405020304" pitchFamily="18" charset="0"/>
                              <a:cs typeface="Times New Roman" panose="02020603050405020304" pitchFamily="18" charset="0"/>
                            </a:rPr>
                            <a:t>. Используется принцип оптимизации в условиях</a:t>
                          </a:r>
                          <a:r>
                            <a:rPr lang="ru-RU" sz="1400" baseline="0" dirty="0">
                              <a:solidFill>
                                <a:schemeClr val="tx1"/>
                              </a:solidFill>
                              <a:latin typeface="Times New Roman" panose="02020603050405020304" pitchFamily="18" charset="0"/>
                              <a:cs typeface="Times New Roman" panose="02020603050405020304" pitchFamily="18" charset="0"/>
                            </a:rPr>
                            <a:t> неопределённости.</a:t>
                          </a:r>
                        </a:p>
                        <a:p>
                          <a:r>
                            <a:rPr lang="en-US" sz="1400" i="1" dirty="0">
                              <a:solidFill>
                                <a:schemeClr val="tx1"/>
                              </a:solidFill>
                              <a:latin typeface="Times New Roman" panose="02020603050405020304" pitchFamily="18" charset="0"/>
                              <a:cs typeface="Times New Roman" panose="02020603050405020304" pitchFamily="18" charset="0"/>
                            </a:rPr>
                            <a:t>https://habr.com/ru/articles/689364/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1759300"/>
                      </a:ext>
                    </a:extLst>
                  </a:tr>
                  <a:tr h="911014">
                    <a:tc>
                      <a:txBody>
                        <a:bodyPr/>
                        <a:lstStyle/>
                        <a:p>
                          <a:r>
                            <a:rPr lang="en-US" sz="1400" dirty="0">
                              <a:solidFill>
                                <a:schemeClr val="tx1"/>
                              </a:solidFill>
                              <a:latin typeface="Times New Roman" panose="02020603050405020304" pitchFamily="18" charset="0"/>
                              <a:cs typeface="Times New Roman" panose="02020603050405020304" pitchFamily="18" charset="0"/>
                            </a:rPr>
                            <a:t>Thomson 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400" dirty="0">
                              <a:solidFill>
                                <a:schemeClr val="tx1"/>
                              </a:solidFill>
                              <a:latin typeface="Times New Roman" panose="02020603050405020304" pitchFamily="18" charset="0"/>
                              <a:cs typeface="Times New Roman" panose="02020603050405020304" pitchFamily="18" charset="0"/>
                            </a:rPr>
                            <a:t>В</a:t>
                          </a:r>
                          <a:r>
                            <a:rPr lang="ru-RU" sz="1400" baseline="0" dirty="0">
                              <a:solidFill>
                                <a:schemeClr val="tx1"/>
                              </a:solidFill>
                              <a:latin typeface="Times New Roman" panose="02020603050405020304" pitchFamily="18" charset="0"/>
                              <a:cs typeface="Times New Roman" panose="02020603050405020304" pitchFamily="18" charset="0"/>
                            </a:rPr>
                            <a:t> большинстве задач награды распространяются по закону Бернулли и принимают значение </a:t>
                          </a:r>
                          <a14:m>
                            <m:oMath xmlns:m="http://schemas.openxmlformats.org/officeDocument/2006/math">
                              <m:sSub>
                                <m:sSubPr>
                                  <m:ctrlPr>
                                    <a:rPr lang="ru-RU" sz="1400" i="1" baseline="0" smtClean="0">
                                      <a:solidFill>
                                        <a:schemeClr val="tx1"/>
                                      </a:solidFill>
                                      <a:latin typeface="Cambria Math" panose="02040503050406030204" pitchFamily="18" charset="0"/>
                                    </a:rPr>
                                  </m:ctrlPr>
                                </m:sSubPr>
                                <m:e>
                                  <m:r>
                                    <a:rPr lang="en-US" sz="1400" b="0" i="1" baseline="0" smtClean="0">
                                      <a:solidFill>
                                        <a:schemeClr val="tx1"/>
                                      </a:solidFill>
                                      <a:latin typeface="Cambria Math" panose="02040503050406030204" pitchFamily="18" charset="0"/>
                                    </a:rPr>
                                    <m:t>𝑟</m:t>
                                  </m:r>
                                </m:e>
                                <m:sub>
                                  <m:r>
                                    <a:rPr lang="en-US" sz="1400" b="0" i="1" baseline="0" smtClean="0">
                                      <a:solidFill>
                                        <a:schemeClr val="tx1"/>
                                      </a:solidFill>
                                      <a:latin typeface="Cambria Math" panose="02040503050406030204" pitchFamily="18" charset="0"/>
                                    </a:rPr>
                                    <m:t>𝑖</m:t>
                                  </m:r>
                                </m:sub>
                              </m:sSub>
                              <m:r>
                                <a:rPr lang="ru-RU" sz="1400" i="1" baseline="0" smtClean="0">
                                  <a:solidFill>
                                    <a:schemeClr val="tx1"/>
                                  </a:solidFill>
                                  <a:latin typeface="Cambria Math" panose="02040503050406030204" pitchFamily="18" charset="0"/>
                                  <a:ea typeface="Cambria Math" panose="02040503050406030204" pitchFamily="18" charset="0"/>
                                </a:rPr>
                                <m:t>𝜖</m:t>
                              </m:r>
                              <m:d>
                                <m:dPr>
                                  <m:begChr m:val="{"/>
                                  <m:endChr m:val="}"/>
                                  <m:ctrlPr>
                                    <a:rPr lang="en-US" sz="1400" b="0" i="1" baseline="0" smtClean="0">
                                      <a:solidFill>
                                        <a:schemeClr val="tx1"/>
                                      </a:solidFill>
                                      <a:latin typeface="Cambria Math" panose="02040503050406030204" pitchFamily="18" charset="0"/>
                                      <a:ea typeface="Cambria Math" panose="02040503050406030204" pitchFamily="18" charset="0"/>
                                    </a:rPr>
                                  </m:ctrlPr>
                                </m:dPr>
                                <m:e>
                                  <m:r>
                                    <a:rPr lang="en-US" sz="1400" b="0" i="1" baseline="0" smtClean="0">
                                      <a:solidFill>
                                        <a:schemeClr val="tx1"/>
                                      </a:solidFill>
                                      <a:latin typeface="Cambria Math" panose="02040503050406030204" pitchFamily="18" charset="0"/>
                                      <a:ea typeface="Cambria Math" panose="02040503050406030204" pitchFamily="18" charset="0"/>
                                    </a:rPr>
                                    <m:t>0,1</m:t>
                                  </m:r>
                                </m:e>
                              </m:d>
                              <m:r>
                                <a:rPr lang="en-US" sz="1400" b="0" i="1" baseline="0"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latin typeface="Times New Roman" panose="02020603050405020304" pitchFamily="18" charset="0"/>
                              <a:cs typeface="Times New Roman" panose="02020603050405020304" pitchFamily="18" charset="0"/>
                            </a:rPr>
                            <a:t> </a:t>
                          </a:r>
                          <a:r>
                            <a:rPr lang="en-US" sz="1400" baseline="0" dirty="0">
                              <a:solidFill>
                                <a:schemeClr val="tx1"/>
                              </a:solidFill>
                              <a:latin typeface="Times New Roman" panose="02020603050405020304" pitchFamily="18" charset="0"/>
                              <a:cs typeface="Times New Roman" panose="02020603050405020304" pitchFamily="18" charset="0"/>
                            </a:rPr>
                            <a:t> </a:t>
                          </a:r>
                          <a:r>
                            <a:rPr lang="ru-RU" sz="1400" baseline="0" dirty="0">
                              <a:solidFill>
                                <a:schemeClr val="tx1"/>
                              </a:solidFill>
                              <a:latin typeface="Times New Roman" panose="02020603050405020304" pitchFamily="18" charset="0"/>
                              <a:cs typeface="Times New Roman" panose="02020603050405020304" pitchFamily="18" charset="0"/>
                            </a:rPr>
                            <a:t>Алгоритм составляет априорное предположение о </a:t>
                          </a:r>
                          <a14:m>
                            <m:oMath xmlns:m="http://schemas.openxmlformats.org/officeDocument/2006/math">
                              <m:sSub>
                                <m:sSubPr>
                                  <m:ctrlPr>
                                    <a:rPr lang="ru-RU" sz="1400" i="1" baseline="0" smtClean="0">
                                      <a:solidFill>
                                        <a:schemeClr val="tx1"/>
                                      </a:solidFill>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ru-RU" sz="1400" dirty="0">
                              <a:solidFill>
                                <a:schemeClr val="tx1"/>
                              </a:solidFill>
                              <a:latin typeface="Times New Roman" panose="02020603050405020304" pitchFamily="18" charset="0"/>
                              <a:cs typeface="Times New Roman" panose="02020603050405020304" pitchFamily="18" charset="0"/>
                            </a:rPr>
                            <a:t>, совершает действие и строит апостериорное Бета-распределение с плотностью вероятности </a:t>
                          </a:r>
                          <a14:m>
                            <m:oMath xmlns:m="http://schemas.openxmlformats.org/officeDocument/2006/math">
                              <m:r>
                                <a:rPr lang="en-US" sz="1400" b="0" i="1" smtClean="0">
                                  <a:solidFill>
                                    <a:schemeClr val="tx1"/>
                                  </a:solidFill>
                                  <a:latin typeface="Cambria Math" panose="02040503050406030204" pitchFamily="18" charset="0"/>
                                </a:rPr>
                                <m:t>𝑝</m:t>
                              </m:r>
                              <m:d>
                                <m:dPr>
                                  <m:ctrlPr>
                                    <a:rPr lang="en-US" sz="1400" b="0" i="1" smtClean="0">
                                      <a:solidFill>
                                        <a:schemeClr val="tx1"/>
                                      </a:solidFill>
                                      <a:latin typeface="Cambria Math" panose="02040503050406030204" pitchFamily="18" charset="0"/>
                                    </a:rPr>
                                  </m:ctrlPr>
                                </m:dPr>
                                <m:e>
                                  <m:r>
                                    <m:rPr>
                                      <m:sty m:val="p"/>
                                    </m:rPr>
                                    <a:rPr lang="el-GR" sz="1400" b="0" i="1" smtClean="0">
                                      <a:solidFill>
                                        <a:schemeClr val="tx1"/>
                                      </a:solidFill>
                                      <a:latin typeface="Cambria Math" panose="02040503050406030204" pitchFamily="18" charset="0"/>
                                    </a:rPr>
                                    <m:t>θ</m:t>
                                  </m:r>
                                </m:e>
                              </m:d>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sSup>
                                    <m:sSupPr>
                                      <m:ctrlPr>
                                        <a:rPr lang="en-US" sz="1400" b="0" i="1" smtClean="0">
                                          <a:solidFill>
                                            <a:schemeClr val="tx1"/>
                                          </a:solidFill>
                                          <a:latin typeface="Cambria Math" panose="02040503050406030204" pitchFamily="18" charset="0"/>
                                        </a:rPr>
                                      </m:ctrlPr>
                                    </m:sSupPr>
                                    <m:e>
                                      <m:r>
                                        <a:rPr lang="el-GR" sz="1400" b="0" i="1" smtClean="0">
                                          <a:solidFill>
                                            <a:schemeClr val="tx1"/>
                                          </a:solidFill>
                                          <a:latin typeface="Cambria Math" panose="02040503050406030204" pitchFamily="18" charset="0"/>
                                          <a:ea typeface="Cambria Math" panose="02040503050406030204" pitchFamily="18" charset="0"/>
                                        </a:rPr>
                                        <m:t>𝜃</m:t>
                                      </m:r>
                                    </m:e>
                                    <m:sup>
                                      <m:r>
                                        <a:rPr lang="en-US" sz="1400" b="0" i="1" smtClean="0">
                                          <a:solidFill>
                                            <a:schemeClr val="tx1"/>
                                          </a:solidFill>
                                          <a:latin typeface="Cambria Math" panose="02040503050406030204" pitchFamily="18" charset="0"/>
                                          <a:ea typeface="Cambria Math" panose="02040503050406030204" pitchFamily="18" charset="0"/>
                                        </a:rPr>
                                        <m:t>𝛼</m:t>
                                      </m:r>
                                      <m:r>
                                        <a:rPr lang="en-US" sz="1400" b="0" i="1" smtClean="0">
                                          <a:solidFill>
                                            <a:schemeClr val="tx1"/>
                                          </a:solidFill>
                                          <a:latin typeface="Cambria Math" panose="02040503050406030204" pitchFamily="18" charset="0"/>
                                          <a:ea typeface="Cambria Math" panose="02040503050406030204" pitchFamily="18" charset="0"/>
                                        </a:rPr>
                                        <m:t>−1</m:t>
                                      </m:r>
                                    </m:sup>
                                  </m:sSup>
                                  <m:sSup>
                                    <m:sSupPr>
                                      <m:ctrlPr>
                                        <a:rPr lang="en-US" sz="1400" b="0" i="1" smtClean="0">
                                          <a:solidFill>
                                            <a:schemeClr val="tx1"/>
                                          </a:solidFill>
                                          <a:latin typeface="Cambria Math" panose="02040503050406030204" pitchFamily="18" charset="0"/>
                                        </a:rPr>
                                      </m:ctrlPr>
                                    </m:sSupPr>
                                    <m:e>
                                      <m:r>
                                        <a:rPr lang="ru-RU" sz="1400" b="0" i="1" smtClean="0">
                                          <a:solidFill>
                                            <a:schemeClr val="tx1"/>
                                          </a:solidFill>
                                          <a:latin typeface="Cambria Math" panose="02040503050406030204" pitchFamily="18" charset="0"/>
                                        </a:rPr>
                                        <m:t>(1−</m:t>
                                      </m:r>
                                      <m:r>
                                        <a:rPr lang="ru-RU" sz="1400" b="0" i="1" smtClean="0">
                                          <a:solidFill>
                                            <a:schemeClr val="tx1"/>
                                          </a:solidFill>
                                          <a:latin typeface="Cambria Math" panose="02040503050406030204" pitchFamily="18" charset="0"/>
                                          <a:ea typeface="Cambria Math" panose="02040503050406030204" pitchFamily="18" charset="0"/>
                                        </a:rPr>
                                        <m:t>𝜃</m:t>
                                      </m:r>
                                      <m:r>
                                        <a:rPr lang="ru-RU" sz="1400" b="0" i="1" smtClean="0">
                                          <a:solidFill>
                                            <a:schemeClr val="tx1"/>
                                          </a:solidFill>
                                          <a:latin typeface="Cambria Math" panose="02040503050406030204" pitchFamily="18" charset="0"/>
                                          <a:ea typeface="Cambria Math" panose="02040503050406030204" pitchFamily="18" charset="0"/>
                                        </a:rPr>
                                        <m:t>)</m:t>
                                      </m:r>
                                    </m:e>
                                    <m:sup>
                                      <m:r>
                                        <a:rPr lang="en-US" sz="1400" b="0" i="1" smtClean="0">
                                          <a:solidFill>
                                            <a:schemeClr val="tx1"/>
                                          </a:solidFill>
                                          <a:latin typeface="Cambria Math" panose="02040503050406030204" pitchFamily="18" charset="0"/>
                                          <a:ea typeface="Cambria Math" panose="02040503050406030204" pitchFamily="18" charset="0"/>
                                        </a:rPr>
                                        <m:t>𝛽</m:t>
                                      </m:r>
                                      <m:r>
                                        <a:rPr lang="ru-RU" sz="1400" b="0" i="1" smtClean="0">
                                          <a:solidFill>
                                            <a:schemeClr val="tx1"/>
                                          </a:solidFill>
                                          <a:latin typeface="Cambria Math" panose="02040503050406030204" pitchFamily="18" charset="0"/>
                                          <a:ea typeface="Cambria Math" panose="02040503050406030204" pitchFamily="18" charset="0"/>
                                        </a:rPr>
                                        <m:t>−1</m:t>
                                      </m:r>
                                    </m:sup>
                                  </m:sSup>
                                </m:num>
                                <m:den>
                                  <m:r>
                                    <a:rPr lang="en-US" sz="1400" b="0" i="1" smtClean="0">
                                      <a:solidFill>
                                        <a:schemeClr val="tx1"/>
                                      </a:solidFill>
                                      <a:latin typeface="Cambria Math" panose="02040503050406030204" pitchFamily="18" charset="0"/>
                                    </a:rPr>
                                    <m:t>𝐵</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𝛼</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𝛽</m:t>
                                  </m:r>
                                  <m:r>
                                    <a:rPr lang="en-US" sz="1400" b="0" i="1" smtClean="0">
                                      <a:solidFill>
                                        <a:schemeClr val="tx1"/>
                                      </a:solidFill>
                                      <a:latin typeface="Cambria Math" panose="02040503050406030204" pitchFamily="18" charset="0"/>
                                      <a:ea typeface="Cambria Math" panose="02040503050406030204" pitchFamily="18" charset="0"/>
                                    </a:rPr>
                                    <m:t>)</m:t>
                                  </m:r>
                                </m:den>
                              </m:f>
                              <m:r>
                                <a:rPr lang="en-US" sz="1400" b="0" i="0" smtClean="0">
                                  <a:solidFill>
                                    <a:schemeClr val="tx1"/>
                                  </a:solidFill>
                                  <a:latin typeface="Cambria Math" panose="02040503050406030204" pitchFamily="18" charset="0"/>
                                </a:rPr>
                                <m:t>, </m:t>
                              </m:r>
                              <m:r>
                                <a:rPr lang="ru-RU" sz="1400" b="0" i="0" smtClean="0">
                                  <a:solidFill>
                                    <a:schemeClr val="tx1"/>
                                  </a:solidFill>
                                  <a:latin typeface="Cambria Math" panose="02040503050406030204" pitchFamily="18" charset="0"/>
                                </a:rPr>
                                <m:t>где</m:t>
                              </m:r>
                              <m:r>
                                <a:rPr lang="ru-RU"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ea typeface="Cambria Math" panose="02040503050406030204" pitchFamily="18" charset="0"/>
                                </a:rPr>
                                <m:t>𝛼</m:t>
                              </m:r>
                              <m:r>
                                <a:rPr lang="ru-RU" sz="1400" b="0" i="1" smtClean="0">
                                  <a:solidFill>
                                    <a:schemeClr val="tx1"/>
                                  </a:solidFill>
                                  <a:latin typeface="Cambria Math" panose="02040503050406030204" pitchFamily="18" charset="0"/>
                                  <a:ea typeface="Cambria Math" panose="02040503050406030204" pitchFamily="18" charset="0"/>
                                </a:rPr>
                                <m:t> и </m:t>
                              </m:r>
                              <m:r>
                                <a:rPr lang="en-US" sz="1400" b="0" i="1" smtClean="0">
                                  <a:solidFill>
                                    <a:schemeClr val="tx1"/>
                                  </a:solidFill>
                                  <a:latin typeface="Cambria Math" panose="02040503050406030204" pitchFamily="18" charset="0"/>
                                  <a:ea typeface="Cambria Math" panose="02040503050406030204" pitchFamily="18" charset="0"/>
                                </a:rPr>
                                <m:t>𝛽</m:t>
                              </m:r>
                            </m:oMath>
                          </a14:m>
                          <a:r>
                            <a:rPr lang="ru-RU" sz="1400" dirty="0">
                              <a:solidFill>
                                <a:schemeClr val="tx1"/>
                              </a:solidFill>
                              <a:latin typeface="Times New Roman" panose="02020603050405020304" pitchFamily="18" charset="0"/>
                              <a:cs typeface="Times New Roman" panose="02020603050405020304" pitchFamily="18" charset="0"/>
                            </a:rPr>
                            <a:t> – параметры В-распределения, </a:t>
                          </a:r>
                          <a14:m>
                            <m:oMath xmlns:m="http://schemas.openxmlformats.org/officeDocument/2006/math">
                              <m:r>
                                <a:rPr lang="en-US" sz="1400" b="0" i="1" smtClean="0">
                                  <a:solidFill>
                                    <a:schemeClr val="tx1"/>
                                  </a:solidFill>
                                  <a:latin typeface="Cambria Math" panose="02040503050406030204" pitchFamily="18" charset="0"/>
                                </a:rPr>
                                <m:t>𝐵</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𝛼</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𝛽</m:t>
                              </m:r>
                              <m:r>
                                <a:rPr lang="en-US" sz="1400" b="0" i="1" smtClean="0">
                                  <a:solidFill>
                                    <a:schemeClr val="tx1"/>
                                  </a:solidFill>
                                  <a:latin typeface="Cambria Math" panose="02040503050406030204" pitchFamily="18" charset="0"/>
                                  <a:ea typeface="Cambria Math" panose="02040503050406030204" pitchFamily="18" charset="0"/>
                                </a:rPr>
                                <m:t>)</m:t>
                              </m:r>
                            </m:oMath>
                          </a14:m>
                          <a:r>
                            <a:rPr lang="ru-RU" sz="1400" dirty="0">
                              <a:solidFill>
                                <a:schemeClr val="tx1"/>
                              </a:solidFill>
                              <a:latin typeface="Times New Roman" panose="02020603050405020304" pitchFamily="18" charset="0"/>
                              <a:cs typeface="Times New Roman" panose="02020603050405020304" pitchFamily="18" charset="0"/>
                            </a:rPr>
                            <a:t> – бета функция</a:t>
                          </a:r>
                          <a:r>
                            <a:rPr lang="ru-RU" sz="1400" baseline="0" dirty="0">
                              <a:solidFill>
                                <a:schemeClr val="tx1"/>
                              </a:solidFill>
                              <a:latin typeface="Times New Roman" panose="02020603050405020304" pitchFamily="18" charset="0"/>
                              <a:cs typeface="Times New Roman" panose="02020603050405020304" pitchFamily="18" charset="0"/>
                            </a:rPr>
                            <a:t> (нужна для нормализации вероятности и </a:t>
                          </a:r>
                          <a14:m>
                            <m:oMath xmlns:m="http://schemas.openxmlformats.org/officeDocument/2006/math">
                              <m:r>
                                <a:rPr lang="ru-RU" sz="1400" b="0" i="1" smtClean="0">
                                  <a:solidFill>
                                    <a:schemeClr val="tx1"/>
                                  </a:solidFill>
                                  <a:latin typeface="Cambria Math" panose="02040503050406030204" pitchFamily="18" charset="0"/>
                                  <a:ea typeface="Cambria Math" panose="02040503050406030204" pitchFamily="18" charset="0"/>
                                </a:rPr>
                                <m:t>𝜃</m:t>
                              </m:r>
                            </m:oMath>
                          </a14:m>
                          <a:r>
                            <a:rPr lang="ru-RU" sz="1400" dirty="0">
                              <a:solidFill>
                                <a:schemeClr val="tx1"/>
                              </a:solidFill>
                              <a:latin typeface="Times New Roman" panose="02020603050405020304" pitchFamily="18" charset="0"/>
                              <a:cs typeface="Times New Roman" panose="02020603050405020304" pitchFamily="18" charset="0"/>
                            </a:rPr>
                            <a:t> – вероятность успеха в испытаниях Бернулли.</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i="1" dirty="0">
                              <a:solidFill>
                                <a:schemeClr val="tx1"/>
                              </a:solidFill>
                              <a:latin typeface="Times New Roman" panose="02020603050405020304" pitchFamily="18" charset="0"/>
                              <a:cs typeface="Times New Roman" panose="02020603050405020304" pitchFamily="18" charset="0"/>
                              <a:hlinkClick r:id="rId2"/>
                            </a:rPr>
                            <a:t>https://habr.com/ru/companies/vk/articles/673914/</a:t>
                          </a:r>
                          <a:endParaRPr lang="ru-RU" sz="1400" i="1" dirty="0">
                            <a:solidFill>
                              <a:schemeClr val="tx1"/>
                            </a:solidFill>
                            <a:latin typeface="Times New Roman" panose="02020603050405020304" pitchFamily="18" charset="0"/>
                            <a:cs typeface="Times New Roman" panose="02020603050405020304" pitchFamily="18" charset="0"/>
                          </a:endParaRPr>
                        </a:p>
                        <a:p>
                          <a:endParaRPr lang="en-US" sz="1400"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0010009"/>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935056419"/>
                  </p:ext>
                </p:extLst>
              </p:nvPr>
            </p:nvGraphicFramePr>
            <p:xfrm>
              <a:off x="397933" y="1142999"/>
              <a:ext cx="11497733" cy="5388803"/>
            </p:xfrm>
            <a:graphic>
              <a:graphicData uri="http://schemas.openxmlformats.org/drawingml/2006/table">
                <a:tbl>
                  <a:tblPr firstRow="1" bandRow="1">
                    <a:tableStyleId>{5C22544A-7EE6-4342-B048-85BDC9FD1C3A}</a:tableStyleId>
                  </a:tblPr>
                  <a:tblGrid>
                    <a:gridCol w="1684867">
                      <a:extLst>
                        <a:ext uri="{9D8B030D-6E8A-4147-A177-3AD203B41FA5}">
                          <a16:colId xmlns:a16="http://schemas.microsoft.com/office/drawing/2014/main" val="2642617889"/>
                        </a:ext>
                      </a:extLst>
                    </a:gridCol>
                    <a:gridCol w="6527800">
                      <a:extLst>
                        <a:ext uri="{9D8B030D-6E8A-4147-A177-3AD203B41FA5}">
                          <a16:colId xmlns:a16="http://schemas.microsoft.com/office/drawing/2014/main" val="2675124875"/>
                        </a:ext>
                      </a:extLst>
                    </a:gridCol>
                    <a:gridCol w="3285066">
                      <a:extLst>
                        <a:ext uri="{9D8B030D-6E8A-4147-A177-3AD203B41FA5}">
                          <a16:colId xmlns:a16="http://schemas.microsoft.com/office/drawing/2014/main" val="3703739404"/>
                        </a:ext>
                      </a:extLst>
                    </a:gridCol>
                  </a:tblGrid>
                  <a:tr h="558801">
                    <a:tc>
                      <a:txBody>
                        <a:bodyPr/>
                        <a:lstStyle/>
                        <a:p>
                          <a:r>
                            <a:rPr lang="ru-RU" sz="1400" dirty="0" smtClean="0">
                              <a:solidFill>
                                <a:schemeClr val="tx1"/>
                              </a:solidFill>
                              <a:latin typeface="Times New Roman" panose="02020603050405020304" pitchFamily="18" charset="0"/>
                              <a:cs typeface="Times New Roman" panose="02020603050405020304" pitchFamily="18" charset="0"/>
                            </a:rPr>
                            <a:t>Название</a:t>
                          </a:r>
                          <a:r>
                            <a:rPr lang="ru-RU" sz="1400" baseline="0" dirty="0" smtClean="0">
                              <a:solidFill>
                                <a:schemeClr val="tx1"/>
                              </a:solidFill>
                              <a:latin typeface="Times New Roman" panose="02020603050405020304" pitchFamily="18" charset="0"/>
                              <a:cs typeface="Times New Roman" panose="02020603050405020304" pitchFamily="18" charset="0"/>
                            </a:rPr>
                            <a:t> алгоритма</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400" dirty="0" smtClean="0">
                              <a:solidFill>
                                <a:schemeClr val="tx1"/>
                              </a:solidFill>
                              <a:latin typeface="Times New Roman" panose="02020603050405020304" pitchFamily="18" charset="0"/>
                              <a:cs typeface="Times New Roman" panose="02020603050405020304" pitchFamily="18" charset="0"/>
                            </a:rPr>
                            <a:t>Описание</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sz="1400" dirty="0" smtClean="0">
                              <a:solidFill>
                                <a:schemeClr val="tx1"/>
                              </a:solidFill>
                              <a:latin typeface="Times New Roman" panose="02020603050405020304" pitchFamily="18" charset="0"/>
                              <a:cs typeface="Times New Roman" panose="02020603050405020304" pitchFamily="18" charset="0"/>
                            </a:rPr>
                            <a:t>Особенности</a:t>
                          </a:r>
                          <a:r>
                            <a:rPr lang="en-US" sz="1400" dirty="0" smtClean="0">
                              <a:solidFill>
                                <a:schemeClr val="tx1"/>
                              </a:solidFill>
                              <a:latin typeface="Times New Roman" panose="02020603050405020304" pitchFamily="18" charset="0"/>
                              <a:cs typeface="Times New Roman" panose="02020603050405020304" pitchFamily="18" charset="0"/>
                            </a:rPr>
                            <a:t> </a:t>
                          </a:r>
                          <a:r>
                            <a:rPr lang="ru-RU" sz="1400" dirty="0" smtClean="0">
                              <a:solidFill>
                                <a:schemeClr val="tx1"/>
                              </a:solidFill>
                              <a:latin typeface="Times New Roman" panose="02020603050405020304" pitchFamily="18" charset="0"/>
                              <a:cs typeface="Times New Roman" panose="02020603050405020304" pitchFamily="18" charset="0"/>
                            </a:rPr>
                            <a:t>и</a:t>
                          </a:r>
                          <a:r>
                            <a:rPr lang="ru-RU" sz="1400" baseline="0" dirty="0" smtClean="0">
                              <a:solidFill>
                                <a:schemeClr val="tx1"/>
                              </a:solidFill>
                              <a:latin typeface="Times New Roman" panose="02020603050405020304" pitchFamily="18" charset="0"/>
                              <a:cs typeface="Times New Roman" panose="02020603050405020304" pitchFamily="18" charset="0"/>
                            </a:rPr>
                            <a:t> недостатки</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8175331"/>
                      </a:ext>
                    </a:extLst>
                  </a:tr>
                  <a:tr h="731520">
                    <a:tc>
                      <a:txBody>
                        <a:bodyPr/>
                        <a:lstStyle/>
                        <a:p>
                          <a:r>
                            <a:rPr lang="ru-RU" sz="1400" dirty="0" smtClean="0">
                              <a:solidFill>
                                <a:schemeClr val="tx1"/>
                              </a:solidFill>
                              <a:latin typeface="Times New Roman" panose="02020603050405020304" pitchFamily="18" charset="0"/>
                              <a:cs typeface="Times New Roman" panose="02020603050405020304" pitchFamily="18" charset="0"/>
                            </a:rPr>
                            <a:t>Наивный </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957" t="-77500" r="-50514" b="-569167"/>
                          </a:stretch>
                        </a:blipFill>
                      </a:tcPr>
                    </a:tc>
                    <a:tc>
                      <a:txBody>
                        <a:bodyPr/>
                        <a:lstStyle/>
                        <a:p>
                          <a:pPr marL="342900" indent="-342900">
                            <a:buFont typeface="+mj-lt"/>
                            <a:buAutoNum type="arabicPeriod"/>
                          </a:pPr>
                          <a:r>
                            <a:rPr lang="ru-RU" sz="1400" dirty="0" smtClean="0">
                              <a:solidFill>
                                <a:schemeClr val="tx1"/>
                              </a:solidFill>
                              <a:latin typeface="Times New Roman" panose="02020603050405020304" pitchFamily="18" charset="0"/>
                              <a:cs typeface="Times New Roman" panose="02020603050405020304" pitchFamily="18" charset="0"/>
                            </a:rPr>
                            <a:t>Нет исследования в процессе</a:t>
                          </a:r>
                        </a:p>
                        <a:p>
                          <a:pPr marL="342900" indent="-342900">
                            <a:buFont typeface="+mj-lt"/>
                            <a:buAutoNum type="arabicPeriod"/>
                          </a:pPr>
                          <a:r>
                            <a:rPr lang="ru-RU" sz="1400" dirty="0" smtClean="0">
                              <a:solidFill>
                                <a:schemeClr val="tx1"/>
                              </a:solidFill>
                              <a:latin typeface="Times New Roman" panose="02020603050405020304" pitchFamily="18" charset="0"/>
                              <a:cs typeface="Times New Roman" panose="02020603050405020304" pitchFamily="18" charset="0"/>
                            </a:rPr>
                            <a:t>Нет уверенности</a:t>
                          </a:r>
                          <a:r>
                            <a:rPr lang="ru-RU" sz="1400" baseline="0" dirty="0" smtClean="0">
                              <a:solidFill>
                                <a:schemeClr val="tx1"/>
                              </a:solidFill>
                              <a:latin typeface="Times New Roman" panose="02020603050405020304" pitchFamily="18" charset="0"/>
                              <a:cs typeface="Times New Roman" panose="02020603050405020304" pitchFamily="18" charset="0"/>
                            </a:rPr>
                            <a:t> в оптимальном выборе</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798628"/>
                      </a:ext>
                    </a:extLst>
                  </a:tr>
                  <a:tr h="95421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61" t="-135669" r="-581949" b="-33503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957" t="-135669" r="-50514" b="-33503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0278" t="-135669" r="-371" b="-335032"/>
                          </a:stretch>
                        </a:blipFill>
                      </a:tcPr>
                    </a:tc>
                    <a:extLst>
                      <a:ext uri="{0D108BD9-81ED-4DB2-BD59-A6C34878D82A}">
                        <a16:rowId xmlns:a16="http://schemas.microsoft.com/office/drawing/2014/main" val="3337864156"/>
                      </a:ext>
                    </a:extLst>
                  </a:tr>
                  <a:tr h="1612964">
                    <a:tc>
                      <a:txBody>
                        <a:bodyPr/>
                        <a:lstStyle/>
                        <a:p>
                          <a:r>
                            <a:rPr lang="en-US" sz="1400" dirty="0" smtClean="0">
                              <a:solidFill>
                                <a:schemeClr val="tx1"/>
                              </a:solidFill>
                              <a:latin typeface="Times New Roman" panose="02020603050405020304" pitchFamily="18" charset="0"/>
                              <a:cs typeface="Times New Roman" panose="02020603050405020304" pitchFamily="18" charset="0"/>
                            </a:rPr>
                            <a:t>UCB</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957" t="-139623" r="-50514" b="-9849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0278" t="-139623" r="-371" b="-98491"/>
                          </a:stretch>
                        </a:blipFill>
                      </a:tcPr>
                    </a:tc>
                    <a:extLst>
                      <a:ext uri="{0D108BD9-81ED-4DB2-BD59-A6C34878D82A}">
                        <a16:rowId xmlns:a16="http://schemas.microsoft.com/office/drawing/2014/main" val="3121759300"/>
                      </a:ext>
                    </a:extLst>
                  </a:tr>
                  <a:tr h="1531303">
                    <a:tc>
                      <a:txBody>
                        <a:bodyPr/>
                        <a:lstStyle/>
                        <a:p>
                          <a:r>
                            <a:rPr lang="en-US" sz="1400" dirty="0" smtClean="0">
                              <a:solidFill>
                                <a:schemeClr val="tx1"/>
                              </a:solidFill>
                              <a:latin typeface="Times New Roman" panose="02020603050405020304" pitchFamily="18" charset="0"/>
                              <a:cs typeface="Times New Roman" panose="02020603050405020304" pitchFamily="18" charset="0"/>
                            </a:rPr>
                            <a:t>Thomson Sampling</a:t>
                          </a:r>
                          <a:endParaRPr 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5957" t="-252988" r="-50514" b="-3984"/>
                          </a:stretch>
                        </a:blipFill>
                      </a:tcPr>
                    </a:tc>
                    <a:tc>
                      <a:txBody>
                        <a:bodyPr/>
                        <a:lstStyle/>
                        <a:p>
                          <a:r>
                            <a:rPr lang="en-US" sz="1400" i="1" dirty="0" smtClean="0">
                              <a:solidFill>
                                <a:schemeClr val="tx1"/>
                              </a:solidFill>
                              <a:latin typeface="Times New Roman" panose="02020603050405020304" pitchFamily="18" charset="0"/>
                              <a:cs typeface="Times New Roman" panose="02020603050405020304" pitchFamily="18" charset="0"/>
                              <a:hlinkClick r:id="rId4"/>
                            </a:rPr>
                            <a:t>https://habr.com/ru/companies/vk/articles/673914/</a:t>
                          </a:r>
                          <a:endParaRPr lang="ru-RU" sz="1400" i="1" dirty="0" smtClean="0">
                            <a:solidFill>
                              <a:schemeClr val="tx1"/>
                            </a:solidFill>
                            <a:latin typeface="Times New Roman" panose="02020603050405020304" pitchFamily="18" charset="0"/>
                            <a:cs typeface="Times New Roman" panose="02020603050405020304" pitchFamily="18" charset="0"/>
                          </a:endParaRPr>
                        </a:p>
                        <a:p>
                          <a:endParaRPr lang="en-US" sz="1400"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0010009"/>
                      </a:ext>
                    </a:extLst>
                  </a:tr>
                </a:tbl>
              </a:graphicData>
            </a:graphic>
          </p:graphicFrame>
        </mc:Fallback>
      </mc:AlternateContent>
    </p:spTree>
    <p:extLst>
      <p:ext uri="{BB962C8B-B14F-4D97-AF65-F5344CB8AC3E}">
        <p14:creationId xmlns:p14="http://schemas.microsoft.com/office/powerpoint/2010/main" val="1698666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C1EB7CB2-03CD-4C0C-ADEE-A4241650C461}"/>
              </a:ext>
            </a:extLst>
          </p:cNvPr>
          <p:cNvSpPr>
            <a:spLocks noGrp="1"/>
          </p:cNvSpPr>
          <p:nvPr>
            <p:ph type="title"/>
          </p:nvPr>
        </p:nvSpPr>
        <p:spPr>
          <a:xfrm>
            <a:off x="377720" y="232793"/>
            <a:ext cx="5773698" cy="448691"/>
          </a:xfrm>
        </p:spPr>
        <p:txBody>
          <a:bodyPr>
            <a:noAutofit/>
          </a:bodyPr>
          <a:lstStyle/>
          <a:p>
            <a:r>
              <a:rPr lang="ru-RU" sz="3300" b="1" dirty="0">
                <a:latin typeface="Times New Roman" panose="02020603050405020304" pitchFamily="18" charset="0"/>
                <a:cs typeface="Times New Roman" panose="02020603050405020304" pitchFamily="18" charset="0"/>
              </a:rPr>
              <a:t>Обучение с подкреплением</a:t>
            </a:r>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1733" y="920395"/>
            <a:ext cx="5240867" cy="3025693"/>
          </a:xfrm>
          <a:prstGeom prst="rect">
            <a:avLst/>
          </a:prstGeom>
        </p:spPr>
      </p:pic>
      <p:sp>
        <p:nvSpPr>
          <p:cNvPr id="3" name="Прямоугольник 2"/>
          <p:cNvSpPr/>
          <p:nvPr/>
        </p:nvSpPr>
        <p:spPr>
          <a:xfrm>
            <a:off x="6974686" y="3946088"/>
            <a:ext cx="4600875" cy="276999"/>
          </a:xfrm>
          <a:prstGeom prst="rect">
            <a:avLst/>
          </a:prstGeom>
        </p:spPr>
        <p:txBody>
          <a:bodyPr wrap="none">
            <a:spAutoFit/>
          </a:bodyPr>
          <a:lstStyle/>
          <a:p>
            <a:r>
              <a:rPr lang="ru-RU" sz="1200" dirty="0">
                <a:latin typeface="Times New Roman" panose="02020603050405020304" pitchFamily="18" charset="0"/>
                <a:cs typeface="Times New Roman" panose="02020603050405020304" pitchFamily="18" charset="0"/>
              </a:rPr>
              <a:t>Источник: </a:t>
            </a:r>
            <a:r>
              <a:rPr lang="en-US" sz="1200" dirty="0">
                <a:latin typeface="Times New Roman" panose="02020603050405020304" pitchFamily="18" charset="0"/>
                <a:cs typeface="Times New Roman" panose="02020603050405020304" pitchFamily="18" charset="0"/>
              </a:rPr>
              <a:t>https://habr.com/ru/companies/wunderfund/articles/667654/</a:t>
            </a:r>
          </a:p>
        </p:txBody>
      </p:sp>
      <p:sp>
        <p:nvSpPr>
          <p:cNvPr id="5" name="Прямоугольник 4"/>
          <p:cNvSpPr/>
          <p:nvPr/>
        </p:nvSpPr>
        <p:spPr>
          <a:xfrm>
            <a:off x="423937" y="813816"/>
            <a:ext cx="6096000" cy="3754874"/>
          </a:xfrm>
          <a:prstGeom prst="rect">
            <a:avLst/>
          </a:prstGeom>
        </p:spPr>
        <p:txBody>
          <a:bodyPr>
            <a:spAutoFit/>
          </a:bodyPr>
          <a:lstStyle/>
          <a:p>
            <a:r>
              <a:rPr lang="ru-RU" sz="1400" dirty="0">
                <a:solidFill>
                  <a:srgbClr val="111111"/>
                </a:solidFill>
                <a:latin typeface="Times New Roman" panose="02020603050405020304" pitchFamily="18" charset="0"/>
                <a:cs typeface="Times New Roman" panose="02020603050405020304" pitchFamily="18" charset="0"/>
              </a:rPr>
              <a:t>В отличии от многоруких бандитов: </a:t>
            </a:r>
          </a:p>
          <a:p>
            <a:pPr marL="285750" indent="-285750">
              <a:buFont typeface="Arial" panose="020B0604020202020204" pitchFamily="34" charset="0"/>
              <a:buChar char="•"/>
            </a:pPr>
            <a:r>
              <a:rPr lang="ru-RU" sz="1400" dirty="0">
                <a:solidFill>
                  <a:srgbClr val="111111"/>
                </a:solidFill>
                <a:latin typeface="Times New Roman" panose="02020603050405020304" pitchFamily="18" charset="0"/>
                <a:cs typeface="Times New Roman" panose="02020603050405020304" pitchFamily="18" charset="0"/>
              </a:rPr>
              <a:t>Наблюдения. Агент исследует среду и использует знания для выбора следующего действия.</a:t>
            </a:r>
          </a:p>
          <a:p>
            <a:pPr marL="285750" indent="-285750">
              <a:buFont typeface="Arial" panose="020B0604020202020204" pitchFamily="34" charset="0"/>
              <a:buChar char="•"/>
            </a:pPr>
            <a:r>
              <a:rPr lang="ru-RU" sz="1400" dirty="0">
                <a:solidFill>
                  <a:srgbClr val="111111"/>
                </a:solidFill>
                <a:latin typeface="Times New Roman" panose="02020603050405020304" pitchFamily="18" charset="0"/>
                <a:cs typeface="Times New Roman" panose="02020603050405020304" pitchFamily="18" charset="0"/>
              </a:rPr>
              <a:t>Отсроченный выигрыш. Все действия взвешиваются не только на основе сиюминутного выигрыша, но и на основе отсроченной награды.</a:t>
            </a:r>
            <a:endParaRPr lang="en-US" sz="1400" dirty="0">
              <a:solidFill>
                <a:srgbClr val="11111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solidFill>
                <a:srgbClr val="111111"/>
              </a:solidFill>
              <a:latin typeface="Times New Roman" panose="02020603050405020304" pitchFamily="18" charset="0"/>
              <a:cs typeface="Times New Roman" panose="02020603050405020304" pitchFamily="18" charset="0"/>
            </a:endParaRPr>
          </a:p>
          <a:p>
            <a:r>
              <a:rPr lang="ru-RU" sz="1400" dirty="0">
                <a:solidFill>
                  <a:srgbClr val="111111"/>
                </a:solidFill>
                <a:latin typeface="Times New Roman" panose="02020603050405020304" pitchFamily="18" charset="0"/>
                <a:cs typeface="Times New Roman" panose="02020603050405020304" pitchFamily="18" charset="0"/>
              </a:rPr>
              <a:t>Чем оперируем:</a:t>
            </a:r>
          </a:p>
          <a:p>
            <a:pPr marL="342900" indent="-342900">
              <a:buFont typeface="+mj-lt"/>
              <a:buAutoNum type="arabicPeriod"/>
            </a:pPr>
            <a:r>
              <a:rPr lang="ru-RU" sz="1400" dirty="0">
                <a:solidFill>
                  <a:srgbClr val="111111"/>
                </a:solidFill>
                <a:latin typeface="Times New Roman" panose="02020603050405020304" pitchFamily="18" charset="0"/>
                <a:cs typeface="Times New Roman" panose="02020603050405020304" pitchFamily="18" charset="0"/>
              </a:rPr>
              <a:t>Действия – все возможные действия агента в среде;</a:t>
            </a:r>
          </a:p>
          <a:p>
            <a:pPr marL="342900" indent="-342900">
              <a:buFont typeface="+mj-lt"/>
              <a:buAutoNum type="arabicPeriod"/>
            </a:pPr>
            <a:r>
              <a:rPr lang="en-US" sz="1400" dirty="0">
                <a:solidFill>
                  <a:srgbClr val="111111"/>
                </a:solidFill>
                <a:latin typeface="Times New Roman" panose="02020603050405020304" pitchFamily="18" charset="0"/>
                <a:cs typeface="Times New Roman" panose="02020603050405020304" pitchFamily="18" charset="0"/>
              </a:rPr>
              <a:t>State (S,s) – </a:t>
            </a:r>
            <a:r>
              <a:rPr lang="ru-RU" sz="1400" dirty="0">
                <a:solidFill>
                  <a:srgbClr val="111111"/>
                </a:solidFill>
                <a:latin typeface="Times New Roman" panose="02020603050405020304" pitchFamily="18" charset="0"/>
                <a:cs typeface="Times New Roman" panose="02020603050405020304" pitchFamily="18" charset="0"/>
              </a:rPr>
              <a:t>текущее состояние, возвращается окружением (средой);</a:t>
            </a:r>
          </a:p>
          <a:p>
            <a:pPr marL="342900" indent="-342900">
              <a:buFont typeface="+mj-lt"/>
              <a:buAutoNum type="arabicPeriod"/>
            </a:pPr>
            <a:r>
              <a:rPr lang="en-US" sz="1400" dirty="0">
                <a:solidFill>
                  <a:srgbClr val="111111"/>
                </a:solidFill>
                <a:latin typeface="Times New Roman" panose="02020603050405020304" pitchFamily="18" charset="0"/>
                <a:cs typeface="Times New Roman" panose="02020603050405020304" pitchFamily="18" charset="0"/>
              </a:rPr>
              <a:t>Reward – </a:t>
            </a:r>
            <a:r>
              <a:rPr lang="ru-RU" sz="1400" dirty="0">
                <a:solidFill>
                  <a:srgbClr val="111111"/>
                </a:solidFill>
                <a:latin typeface="Times New Roman" panose="02020603050405020304" pitchFamily="18" charset="0"/>
                <a:cs typeface="Times New Roman" panose="02020603050405020304" pitchFamily="18" charset="0"/>
              </a:rPr>
              <a:t>мгновенная награда. Синтезируется окружением, как оценка последнего действия;</a:t>
            </a:r>
          </a:p>
          <a:p>
            <a:pPr marL="342900" indent="-342900">
              <a:buFont typeface="+mj-lt"/>
              <a:buAutoNum type="arabicPeriod"/>
            </a:pPr>
            <a:r>
              <a:rPr lang="en-US" sz="1400" dirty="0">
                <a:solidFill>
                  <a:srgbClr val="111111"/>
                </a:solidFill>
                <a:latin typeface="Times New Roman" panose="02020603050405020304" pitchFamily="18" charset="0"/>
                <a:cs typeface="Times New Roman" panose="02020603050405020304" pitchFamily="18" charset="0"/>
              </a:rPr>
              <a:t>Policy – </a:t>
            </a:r>
            <a:r>
              <a:rPr lang="ru-RU" sz="1400" dirty="0">
                <a:solidFill>
                  <a:srgbClr val="111111"/>
                </a:solidFill>
                <a:latin typeface="Times New Roman" panose="02020603050405020304" pitchFamily="18" charset="0"/>
                <a:cs typeface="Times New Roman" panose="02020603050405020304" pitchFamily="18" charset="0"/>
              </a:rPr>
              <a:t>стратегия (политика), которую использует агент для синтеза следующего действия;</a:t>
            </a:r>
          </a:p>
          <a:p>
            <a:pPr marL="342900" indent="-342900">
              <a:buFont typeface="+mj-lt"/>
              <a:buAutoNum type="arabicPeriod"/>
            </a:pPr>
            <a:r>
              <a:rPr lang="en-US" sz="1400" dirty="0">
                <a:solidFill>
                  <a:srgbClr val="111111"/>
                </a:solidFill>
                <a:latin typeface="Times New Roman" panose="02020603050405020304" pitchFamily="18" charset="0"/>
                <a:cs typeface="Times New Roman" panose="02020603050405020304" pitchFamily="18" charset="0"/>
              </a:rPr>
              <a:t>Estimation – </a:t>
            </a:r>
            <a:r>
              <a:rPr lang="ru-RU" sz="1400" dirty="0">
                <a:solidFill>
                  <a:srgbClr val="111111"/>
                </a:solidFill>
                <a:latin typeface="Times New Roman" panose="02020603050405020304" pitchFamily="18" charset="0"/>
                <a:cs typeface="Times New Roman" panose="02020603050405020304" pitchFamily="18" charset="0"/>
              </a:rPr>
              <a:t>ожидаемая награда. Синтезируется стратегией для текущего состояния </a:t>
            </a:r>
            <a:r>
              <a:rPr lang="en-US" sz="1400" dirty="0">
                <a:solidFill>
                  <a:srgbClr val="111111"/>
                </a:solidFill>
                <a:latin typeface="Times New Roman" panose="02020603050405020304" pitchFamily="18" charset="0"/>
                <a:cs typeface="Times New Roman" panose="02020603050405020304" pitchFamily="18" charset="0"/>
              </a:rPr>
              <a:t>s.</a:t>
            </a:r>
          </a:p>
          <a:p>
            <a:pPr marL="342900" indent="-342900">
              <a:buFont typeface="+mj-lt"/>
              <a:buAutoNum type="arabicPeriod"/>
            </a:pPr>
            <a:r>
              <a:rPr lang="en-US" sz="1400" dirty="0">
                <a:solidFill>
                  <a:srgbClr val="111111"/>
                </a:solidFill>
                <a:latin typeface="Times New Roman" panose="02020603050405020304" pitchFamily="18" charset="0"/>
                <a:cs typeface="Times New Roman" panose="02020603050405020304" pitchFamily="18" charset="0"/>
              </a:rPr>
              <a:t>Q-value – Q-</a:t>
            </a:r>
            <a:r>
              <a:rPr lang="ru-RU" sz="1400" dirty="0">
                <a:solidFill>
                  <a:srgbClr val="111111"/>
                </a:solidFill>
                <a:latin typeface="Times New Roman" panose="02020603050405020304" pitchFamily="18" charset="0"/>
                <a:cs typeface="Times New Roman" panose="02020603050405020304" pitchFamily="18" charset="0"/>
              </a:rPr>
              <a:t>оценка стратегии на основе исполнения действия «а»</a:t>
            </a:r>
          </a:p>
          <a:p>
            <a:endParaRPr lang="ru-RU" sz="1400" dirty="0">
              <a:solidFill>
                <a:srgbClr val="111111"/>
              </a:solidFill>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6823864" y="4717534"/>
            <a:ext cx="4379469" cy="954107"/>
          </a:xfrm>
          <a:prstGeom prst="rect">
            <a:avLst/>
          </a:prstGeom>
        </p:spPr>
        <p:txBody>
          <a:bodyPr wrap="none">
            <a:spAutoFit/>
          </a:bodyPr>
          <a:lstStyle/>
          <a:p>
            <a:r>
              <a:rPr lang="ru-RU" sz="1400" dirty="0">
                <a:latin typeface="Times New Roman" panose="02020603050405020304" pitchFamily="18" charset="0"/>
                <a:cs typeface="Times New Roman" panose="02020603050405020304" pitchFamily="18" charset="0"/>
              </a:rPr>
              <a:t>Материал к ознакомлению:</a:t>
            </a:r>
          </a:p>
          <a:p>
            <a:r>
              <a:rPr lang="en-US" sz="1400" dirty="0">
                <a:latin typeface="Times New Roman" panose="02020603050405020304" pitchFamily="18" charset="0"/>
                <a:cs typeface="Times New Roman" panose="02020603050405020304" pitchFamily="18" charset="0"/>
                <a:hlinkClick r:id="rId3"/>
              </a:rPr>
              <a:t>https://habr.com/ru/companies/newprolab/articles/343834/</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https://habr.com/ru/articles/443240/</a:t>
            </a:r>
          </a:p>
        </p:txBody>
      </p:sp>
      <p:sp>
        <p:nvSpPr>
          <p:cNvPr id="7" name="Овал 6"/>
          <p:cNvSpPr/>
          <p:nvPr/>
        </p:nvSpPr>
        <p:spPr>
          <a:xfrm>
            <a:off x="1265633" y="4356387"/>
            <a:ext cx="1490133" cy="5588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RL</a:t>
            </a:r>
          </a:p>
        </p:txBody>
      </p:sp>
      <p:sp>
        <p:nvSpPr>
          <p:cNvPr id="8" name="Овал 7"/>
          <p:cNvSpPr/>
          <p:nvPr/>
        </p:nvSpPr>
        <p:spPr>
          <a:xfrm>
            <a:off x="423937" y="5017381"/>
            <a:ext cx="1490133" cy="5588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Model-based</a:t>
            </a:r>
          </a:p>
        </p:txBody>
      </p:sp>
      <p:sp>
        <p:nvSpPr>
          <p:cNvPr id="9" name="Овал 8"/>
          <p:cNvSpPr/>
          <p:nvPr/>
        </p:nvSpPr>
        <p:spPr>
          <a:xfrm>
            <a:off x="2370666" y="5017381"/>
            <a:ext cx="1490133" cy="5588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Model-free</a:t>
            </a:r>
          </a:p>
        </p:txBody>
      </p:sp>
      <p:sp>
        <p:nvSpPr>
          <p:cNvPr id="10" name="Овал 9"/>
          <p:cNvSpPr/>
          <p:nvPr/>
        </p:nvSpPr>
        <p:spPr>
          <a:xfrm>
            <a:off x="1625599" y="5745472"/>
            <a:ext cx="1490133" cy="5588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On-policy</a:t>
            </a:r>
          </a:p>
        </p:txBody>
      </p:sp>
      <p:sp>
        <p:nvSpPr>
          <p:cNvPr id="11" name="Овал 10"/>
          <p:cNvSpPr/>
          <p:nvPr/>
        </p:nvSpPr>
        <p:spPr>
          <a:xfrm>
            <a:off x="3335866" y="5745472"/>
            <a:ext cx="1490133" cy="5588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Off-policy</a:t>
            </a:r>
          </a:p>
        </p:txBody>
      </p:sp>
      <p:sp>
        <p:nvSpPr>
          <p:cNvPr id="12" name="TextBox 11"/>
          <p:cNvSpPr txBox="1"/>
          <p:nvPr/>
        </p:nvSpPr>
        <p:spPr>
          <a:xfrm>
            <a:off x="203199" y="6024872"/>
            <a:ext cx="79586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MCTS</a:t>
            </a:r>
          </a:p>
        </p:txBody>
      </p:sp>
      <p:sp>
        <p:nvSpPr>
          <p:cNvPr id="13" name="TextBox 12"/>
          <p:cNvSpPr txBox="1"/>
          <p:nvPr/>
        </p:nvSpPr>
        <p:spPr>
          <a:xfrm>
            <a:off x="1744133" y="6488668"/>
            <a:ext cx="10116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SARSA</a:t>
            </a:r>
          </a:p>
        </p:txBody>
      </p:sp>
      <p:sp>
        <p:nvSpPr>
          <p:cNvPr id="14" name="TextBox 13"/>
          <p:cNvSpPr txBox="1"/>
          <p:nvPr/>
        </p:nvSpPr>
        <p:spPr>
          <a:xfrm>
            <a:off x="3742265" y="6488668"/>
            <a:ext cx="154940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Q-learning</a:t>
            </a:r>
          </a:p>
        </p:txBody>
      </p:sp>
      <p:cxnSp>
        <p:nvCxnSpPr>
          <p:cNvPr id="16" name="Прямая со стрелкой 15"/>
          <p:cNvCxnSpPr>
            <a:stCxn id="7" idx="3"/>
            <a:endCxn id="8" idx="0"/>
          </p:cNvCxnSpPr>
          <p:nvPr/>
        </p:nvCxnSpPr>
        <p:spPr>
          <a:xfrm flipH="1">
            <a:off x="1169004" y="4833353"/>
            <a:ext cx="314854" cy="1840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stCxn id="7" idx="5"/>
            <a:endCxn id="9" idx="0"/>
          </p:cNvCxnSpPr>
          <p:nvPr/>
        </p:nvCxnSpPr>
        <p:spPr>
          <a:xfrm>
            <a:off x="2537541" y="4833353"/>
            <a:ext cx="578192" cy="1840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8" idx="4"/>
            <a:endCxn id="12" idx="0"/>
          </p:cNvCxnSpPr>
          <p:nvPr/>
        </p:nvCxnSpPr>
        <p:spPr>
          <a:xfrm flipH="1">
            <a:off x="601133" y="5576181"/>
            <a:ext cx="567871" cy="4486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a:stCxn id="9" idx="4"/>
            <a:endCxn id="10" idx="7"/>
          </p:cNvCxnSpPr>
          <p:nvPr/>
        </p:nvCxnSpPr>
        <p:spPr>
          <a:xfrm flipH="1">
            <a:off x="2897507" y="5576181"/>
            <a:ext cx="218226" cy="2511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a:stCxn id="9" idx="4"/>
            <a:endCxn id="11" idx="1"/>
          </p:cNvCxnSpPr>
          <p:nvPr/>
        </p:nvCxnSpPr>
        <p:spPr>
          <a:xfrm>
            <a:off x="3115733" y="5576181"/>
            <a:ext cx="438358" cy="2511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p:cNvCxnSpPr>
            <a:stCxn id="10" idx="4"/>
            <a:endCxn id="13" idx="0"/>
          </p:cNvCxnSpPr>
          <p:nvPr/>
        </p:nvCxnSpPr>
        <p:spPr>
          <a:xfrm flipH="1">
            <a:off x="2249950" y="6304272"/>
            <a:ext cx="120716" cy="1843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p:cNvCxnSpPr>
            <a:stCxn id="11" idx="4"/>
            <a:endCxn id="14" idx="0"/>
          </p:cNvCxnSpPr>
          <p:nvPr/>
        </p:nvCxnSpPr>
        <p:spPr>
          <a:xfrm>
            <a:off x="4080933" y="6304272"/>
            <a:ext cx="436033" cy="1843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806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C1EB7CB2-03CD-4C0C-ADEE-A4241650C461}"/>
              </a:ext>
            </a:extLst>
          </p:cNvPr>
          <p:cNvSpPr>
            <a:spLocks noGrp="1"/>
          </p:cNvSpPr>
          <p:nvPr>
            <p:ph type="title"/>
          </p:nvPr>
        </p:nvSpPr>
        <p:spPr>
          <a:xfrm>
            <a:off x="122453" y="236655"/>
            <a:ext cx="5257800" cy="448691"/>
          </a:xfrm>
        </p:spPr>
        <p:txBody>
          <a:bodyPr>
            <a:noAutofit/>
          </a:bodyPr>
          <a:lstStyle/>
          <a:p>
            <a:r>
              <a:rPr lang="en-US" sz="3300" b="1" dirty="0">
                <a:latin typeface="Times New Roman" panose="02020603050405020304" pitchFamily="18" charset="0"/>
                <a:cs typeface="Times New Roman" panose="02020603050405020304" pitchFamily="18" charset="0"/>
              </a:rPr>
              <a:t>Q-learning.</a:t>
            </a:r>
            <a:endParaRPr lang="ru-RU" sz="3300" b="1"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181" y="745201"/>
            <a:ext cx="6330819" cy="2445279"/>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53" y="3693125"/>
            <a:ext cx="5973547" cy="2231035"/>
          </a:xfrm>
          <a:prstGeom prst="rect">
            <a:avLst/>
          </a:prstGeom>
        </p:spPr>
      </p:pic>
      <p:sp>
        <p:nvSpPr>
          <p:cNvPr id="5" name="Прямоугольник 4"/>
          <p:cNvSpPr/>
          <p:nvPr/>
        </p:nvSpPr>
        <p:spPr>
          <a:xfrm>
            <a:off x="6643582" y="211236"/>
            <a:ext cx="5167418" cy="307777"/>
          </a:xfrm>
          <a:prstGeom prst="rect">
            <a:avLst/>
          </a:prstGeom>
        </p:spPr>
        <p:txBody>
          <a:bodyPr wrap="square">
            <a:spAutoFit/>
          </a:bodyPr>
          <a:lstStyle/>
          <a:p>
            <a:r>
              <a:rPr lang="ru-RU" sz="1400" dirty="0">
                <a:latin typeface="Times New Roman" panose="02020603050405020304" pitchFamily="18" charset="0"/>
                <a:cs typeface="Times New Roman" panose="02020603050405020304" pitchFamily="18" charset="0"/>
              </a:rPr>
              <a:t>Пример взят из  </a:t>
            </a:r>
            <a:r>
              <a:rPr lang="en-US" sz="1400" dirty="0">
                <a:latin typeface="Times New Roman" panose="02020603050405020304" pitchFamily="18" charset="0"/>
                <a:cs typeface="Times New Roman" panose="02020603050405020304" pitchFamily="18" charset="0"/>
              </a:rPr>
              <a:t>https://habr.com/ru/articles/443240/</a:t>
            </a: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86" y="823574"/>
            <a:ext cx="6011114" cy="63826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46767" y="1523572"/>
                <a:ext cx="5452533" cy="203132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𝛼</m:t>
                    </m:r>
                  </m:oMath>
                </a14:m>
                <a:r>
                  <a:rPr lang="en-US" sz="1400" dirty="0">
                    <a:latin typeface="Times New Roman" panose="02020603050405020304" pitchFamily="18" charset="0"/>
                    <a:cs typeface="Times New Roman" panose="02020603050405020304" pitchFamily="18" charset="0"/>
                  </a:rPr>
                  <a:t> – </a:t>
                </a:r>
                <a:r>
                  <a:rPr lang="ru-RU" sz="1400" dirty="0">
                    <a:latin typeface="Times New Roman" panose="02020603050405020304" pitchFamily="18" charset="0"/>
                    <a:cs typeface="Times New Roman" panose="02020603050405020304" pitchFamily="18" charset="0"/>
                  </a:rPr>
                  <a:t>скорость обучения (каждый раз, когда следующее действие </a:t>
                </a:r>
                <a14:m>
                  <m:oMath xmlns:m="http://schemas.openxmlformats.org/officeDocument/2006/math">
                    <m:sSup>
                      <m:sSup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ea typeface="Cambria Math" panose="02040503050406030204" pitchFamily="18" charset="0"/>
                            <a:cs typeface="Times New Roman" panose="02020603050405020304" pitchFamily="18" charset="0"/>
                          </a:rPr>
                          <m:t>𝑎</m:t>
                        </m:r>
                      </m:e>
                      <m:sup>
                        <m:r>
                          <a:rPr lang="ru-RU" sz="1400" i="1">
                            <a:latin typeface="Cambria Math" panose="02040503050406030204" pitchFamily="18" charset="0"/>
                            <a:ea typeface="Cambria Math" panose="02040503050406030204" pitchFamily="18" charset="0"/>
                            <a:cs typeface="Times New Roman" panose="02020603050405020304" pitchFamily="18" charset="0"/>
                          </a:rPr>
                          <m:t>−</m:t>
                        </m:r>
                      </m:sup>
                    </m:sSup>
                  </m:oMath>
                </a14:m>
                <a:r>
                  <a:rPr lang="ru-RU" sz="1400" dirty="0">
                    <a:latin typeface="Times New Roman" panose="02020603050405020304" pitchFamily="18" charset="0"/>
                    <a:cs typeface="Times New Roman" panose="02020603050405020304" pitchFamily="18" charset="0"/>
                  </a:rPr>
                  <a:t> выбирается для максимизации </a:t>
                </a:r>
                <a:r>
                  <a:rPr lang="en-US" sz="1400" dirty="0">
                    <a:latin typeface="Times New Roman" panose="02020603050405020304" pitchFamily="18" charset="0"/>
                    <a:cs typeface="Times New Roman" panose="02020603050405020304" pitchFamily="18" charset="0"/>
                  </a:rPr>
                  <a:t>Q </a:t>
                </a:r>
                <a:r>
                  <a:rPr lang="ru-RU" sz="1400" dirty="0">
                    <a:latin typeface="Times New Roman" panose="02020603050405020304" pitchFamily="18" charset="0"/>
                    <a:cs typeface="Times New Roman" panose="02020603050405020304" pitchFamily="18" charset="0"/>
                  </a:rPr>
                  <a:t>–значения следующих состояний, вместо того, чтобы следовать текущей стратегии. (его основная цель — избежать больших изменений в одном обновлении);</a:t>
                </a:r>
              </a:p>
              <a:p>
                <a:pPr marL="285750" indent="-285750">
                  <a:buFont typeface="Arial" panose="020B0604020202020204" pitchFamily="34" charset="0"/>
                  <a:buChar char="•"/>
                </a:pPr>
                <a:r>
                  <a:rPr lang="ru-RU"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𝜀</m:t>
                    </m:r>
                  </m:oMath>
                </a14:m>
                <a:r>
                  <a:rPr lang="ru-RU" sz="1400" dirty="0">
                    <a:latin typeface="Times New Roman" panose="02020603050405020304" pitchFamily="18" charset="0"/>
                    <a:cs typeface="Times New Roman" panose="02020603050405020304" pitchFamily="18" charset="0"/>
                  </a:rPr>
                  <a:t> – коэффициент изучения окружающей среды;</a:t>
                </a:r>
              </a:p>
              <a:p>
                <a:pPr marL="285750" indent="-285750">
                  <a:buFont typeface="Arial" panose="020B0604020202020204" pitchFamily="34" charset="0"/>
                  <a:buChar char="•"/>
                </a:pPr>
                <a14:m>
                  <m:oMath xmlns:m="http://schemas.openxmlformats.org/officeDocument/2006/math">
                    <m:r>
                      <a:rPr lang="ru-RU" sz="1400" i="1" smtClean="0">
                        <a:latin typeface="Cambria Math" panose="02040503050406030204" pitchFamily="18" charset="0"/>
                        <a:ea typeface="Cambria Math" panose="02040503050406030204" pitchFamily="18" charset="0"/>
                      </a:rPr>
                      <m:t>𝛾</m:t>
                    </m:r>
                  </m:oMath>
                </a14:m>
                <a:r>
                  <a:rPr lang="ru-RU" sz="1400" dirty="0">
                    <a:latin typeface="Times New Roman" panose="02020603050405020304" pitchFamily="18" charset="0"/>
                    <a:cs typeface="Times New Roman" panose="02020603050405020304" pitchFamily="18" charset="0"/>
                  </a:rPr>
                  <a:t> – коэффициент влияния отложенной награды.</a:t>
                </a:r>
              </a:p>
              <a:p>
                <a:pPr marL="285750" indent="-285750">
                  <a:buFont typeface="Arial" panose="020B0604020202020204" pitchFamily="34" charset="0"/>
                  <a:buChar char="•"/>
                </a:pPr>
                <a:endParaRPr lang="ru-RU"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46767" y="1523572"/>
                <a:ext cx="5452533" cy="2031325"/>
              </a:xfrm>
              <a:prstGeom prst="rect">
                <a:avLst/>
              </a:prstGeom>
              <a:blipFill>
                <a:blip r:embed="rId5"/>
                <a:stretch>
                  <a:fillRect l="-112" t="-601" r="-559"/>
                </a:stretch>
              </a:blipFill>
            </p:spPr>
            <p:txBody>
              <a:bodyPr/>
              <a:lstStyle/>
              <a:p>
                <a:r>
                  <a:rPr lang="en-US">
                    <a:noFill/>
                  </a:rPr>
                  <a:t> </a:t>
                </a:r>
              </a:p>
            </p:txBody>
          </p:sp>
        </mc:Fallback>
      </mc:AlternateContent>
      <p:pic>
        <p:nvPicPr>
          <p:cNvPr id="8" name="Рисунок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0248" y="3190480"/>
            <a:ext cx="5032174" cy="3518738"/>
          </a:xfrm>
          <a:prstGeom prst="rect">
            <a:avLst/>
          </a:prstGeom>
        </p:spPr>
      </p:pic>
    </p:spTree>
    <p:extLst>
      <p:ext uri="{BB962C8B-B14F-4D97-AF65-F5344CB8AC3E}">
        <p14:creationId xmlns:p14="http://schemas.microsoft.com/office/powerpoint/2010/main" val="979285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3F90E5-356D-37AF-8852-31277BA2FF58}"/>
              </a:ext>
            </a:extLst>
          </p:cNvPr>
          <p:cNvSpPr>
            <a:spLocks noGrp="1"/>
          </p:cNvSpPr>
          <p:nvPr>
            <p:ph type="title"/>
          </p:nvPr>
        </p:nvSpPr>
        <p:spPr>
          <a:xfrm>
            <a:off x="298836" y="69491"/>
            <a:ext cx="2558064" cy="669418"/>
          </a:xfrm>
        </p:spPr>
        <p:txBody>
          <a:bodyPr>
            <a:normAutofit/>
          </a:bodyPr>
          <a:lstStyle/>
          <a:p>
            <a:r>
              <a:rPr lang="en-US" sz="3300" b="1" dirty="0">
                <a:effectLst/>
                <a:latin typeface="Times New Roman" panose="02020603050405020304" pitchFamily="18" charset="0"/>
                <a:ea typeface="Calibri" panose="020F0502020204030204" pitchFamily="34" charset="0"/>
                <a:cs typeface="Times New Roman" panose="02020603050405020304" pitchFamily="18" charset="0"/>
              </a:rPr>
              <a:t>PPO</a:t>
            </a:r>
            <a:endParaRPr lang="ru-RU" sz="3300" b="1"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EB6A3C17-E58B-3E43-7551-E3262874D64A}"/>
              </a:ext>
            </a:extLst>
          </p:cNvPr>
          <p:cNvSpPr>
            <a:spLocks noGrp="1"/>
          </p:cNvSpPr>
          <p:nvPr>
            <p:ph idx="1"/>
          </p:nvPr>
        </p:nvSpPr>
        <p:spPr>
          <a:xfrm>
            <a:off x="298836" y="831274"/>
            <a:ext cx="4886227" cy="5693814"/>
          </a:xfrm>
        </p:spPr>
        <p:txBody>
          <a:bodyPr>
            <a:normAutofit/>
          </a:bodyPr>
          <a:lstStyle/>
          <a:p>
            <a:pPr algn="just"/>
            <a:r>
              <a:rPr lang="ru-RU" sz="1600" dirty="0">
                <a:latin typeface="Times New Roman" panose="02020603050405020304" pitchFamily="18" charset="0"/>
                <a:cs typeface="Times New Roman" panose="02020603050405020304" pitchFamily="18" charset="0"/>
              </a:rPr>
              <a:t>Алгоритм </a:t>
            </a:r>
            <a:r>
              <a:rPr lang="en-US" sz="1600" dirty="0">
                <a:latin typeface="Times New Roman" panose="02020603050405020304" pitchFamily="18" charset="0"/>
                <a:cs typeface="Times New Roman" panose="02020603050405020304" pitchFamily="18" charset="0"/>
              </a:rPr>
              <a:t>PPO – </a:t>
            </a:r>
            <a:r>
              <a:rPr lang="ru-RU" sz="1600" dirty="0">
                <a:latin typeface="Times New Roman" panose="02020603050405020304" pitchFamily="18" charset="0"/>
                <a:cs typeface="Times New Roman" panose="02020603050405020304" pitchFamily="18" charset="0"/>
              </a:rPr>
              <a:t>алгоритм, это алгоритм в области обучения с подкреплением, который обучает функцию принятия решений </a:t>
            </a:r>
            <a:r>
              <a:rPr lang="ru-RU" sz="1600" dirty="0" err="1">
                <a:latin typeface="Times New Roman" panose="02020603050405020304" pitchFamily="18" charset="0"/>
                <a:cs typeface="Times New Roman" panose="02020603050405020304" pitchFamily="18" charset="0"/>
              </a:rPr>
              <a:t>искусственым</a:t>
            </a:r>
            <a:r>
              <a:rPr lang="ru-RU" sz="1600" dirty="0">
                <a:latin typeface="Times New Roman" panose="02020603050405020304" pitchFamily="18" charset="0"/>
                <a:cs typeface="Times New Roman" panose="02020603050405020304" pitchFamily="18" charset="0"/>
              </a:rPr>
              <a:t> агентом для выполнения сложных задач.</a:t>
            </a: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Основная идея PPO: есть </a:t>
            </a:r>
            <a:r>
              <a:rPr lang="ru-RU" sz="1600" dirty="0" err="1">
                <a:effectLst/>
                <a:latin typeface="Times New Roman" panose="02020603050405020304" pitchFamily="18" charset="0"/>
                <a:ea typeface="Calibri" panose="020F0502020204030204" pitchFamily="34" charset="0"/>
                <a:cs typeface="Times New Roman" panose="02020603050405020304" pitchFamily="18" charset="0"/>
              </a:rPr>
              <a:t>актор</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и критик. </a:t>
            </a:r>
            <a:r>
              <a:rPr lang="ru-RU" sz="1600" dirty="0" err="1">
                <a:effectLst/>
                <a:latin typeface="Times New Roman" panose="02020603050405020304" pitchFamily="18" charset="0"/>
                <a:ea typeface="Calibri" panose="020F0502020204030204" pitchFamily="34" charset="0"/>
                <a:cs typeface="Times New Roman" panose="02020603050405020304" pitchFamily="18" charset="0"/>
              </a:rPr>
              <a:t>Актор</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 видит ситуацию здесь и сейчас. Критик знает контекст ситуации и влияет на выбор действий </a:t>
            </a:r>
            <a:r>
              <a:rPr lang="ru-RU" sz="1600" dirty="0" err="1">
                <a:effectLst/>
                <a:latin typeface="Times New Roman" panose="02020603050405020304" pitchFamily="18" charset="0"/>
                <a:ea typeface="Calibri" panose="020F0502020204030204" pitchFamily="34" charset="0"/>
                <a:cs typeface="Times New Roman" panose="02020603050405020304" pitchFamily="18" charset="0"/>
              </a:rPr>
              <a:t>актора</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r>
              <a:rPr lang="ru-RU" sz="1600" dirty="0">
                <a:effectLst/>
                <a:latin typeface="Times New Roman" panose="02020603050405020304" pitchFamily="18" charset="0"/>
                <a:ea typeface="Calibri" panose="020F0502020204030204" pitchFamily="34" charset="0"/>
                <a:cs typeface="Times New Roman" panose="02020603050405020304" pitchFamily="18" charset="0"/>
              </a:rPr>
              <a:t>Алгоритм ограничивает изменение политики </a:t>
            </a:r>
            <a:r>
              <a:rPr lang="ru-RU" sz="1600" dirty="0" err="1">
                <a:effectLst/>
                <a:latin typeface="Times New Roman" panose="02020603050405020304" pitchFamily="18" charset="0"/>
                <a:ea typeface="Calibri" panose="020F0502020204030204" pitchFamily="34" charset="0"/>
                <a:cs typeface="Times New Roman" panose="02020603050405020304" pitchFamily="18" charset="0"/>
              </a:rPr>
              <a:t>актора</a:t>
            </a:r>
            <a:r>
              <a:rPr lang="ru-RU" sz="1600" dirty="0">
                <a:effectLst/>
                <a:latin typeface="Times New Roman" panose="02020603050405020304" pitchFamily="18" charset="0"/>
                <a:ea typeface="Calibri" panose="020F0502020204030204" pitchFamily="34" charset="0"/>
                <a:cs typeface="Times New Roman" panose="02020603050405020304" pitchFamily="18" charset="0"/>
              </a:rPr>
              <a:t> в процессе обучения для избежания слишком больших изменений.</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ru-RU" sz="1600" dirty="0">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8E2E2967-1688-EF16-E763-A6F3BBD680DC}"/>
              </a:ext>
            </a:extLst>
          </p:cNvPr>
          <p:cNvPicPr>
            <a:picLocks noChangeAspect="1"/>
          </p:cNvPicPr>
          <p:nvPr/>
        </p:nvPicPr>
        <p:blipFill>
          <a:blip r:embed="rId2"/>
          <a:stretch>
            <a:fillRect/>
          </a:stretch>
        </p:blipFill>
        <p:spPr>
          <a:xfrm>
            <a:off x="298836" y="1788127"/>
            <a:ext cx="5334744" cy="590632"/>
          </a:xfrm>
          <a:prstGeom prst="rect">
            <a:avLst/>
          </a:prstGeom>
        </p:spPr>
      </p:pic>
      <p:cxnSp>
        <p:nvCxnSpPr>
          <p:cNvPr id="9" name="Прямая со стрелкой 8">
            <a:extLst>
              <a:ext uri="{FF2B5EF4-FFF2-40B4-BE49-F238E27FC236}">
                <a16:creationId xmlns:a16="http://schemas.microsoft.com/office/drawing/2014/main" id="{6C4EF68E-5B24-6B7A-1057-F7AB20DC859C}"/>
              </a:ext>
            </a:extLst>
          </p:cNvPr>
          <p:cNvCxnSpPr>
            <a:cxnSpLocks/>
          </p:cNvCxnSpPr>
          <p:nvPr/>
        </p:nvCxnSpPr>
        <p:spPr>
          <a:xfrm flipH="1" flipV="1">
            <a:off x="766483" y="2286420"/>
            <a:ext cx="135" cy="2814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Прямая со стрелкой 9">
            <a:extLst>
              <a:ext uri="{FF2B5EF4-FFF2-40B4-BE49-F238E27FC236}">
                <a16:creationId xmlns:a16="http://schemas.microsoft.com/office/drawing/2014/main" id="{24F195FE-0806-023A-C6A9-F62A4C5CF629}"/>
              </a:ext>
            </a:extLst>
          </p:cNvPr>
          <p:cNvCxnSpPr>
            <a:cxnSpLocks/>
          </p:cNvCxnSpPr>
          <p:nvPr/>
        </p:nvCxnSpPr>
        <p:spPr>
          <a:xfrm flipH="1" flipV="1">
            <a:off x="1958544" y="2239502"/>
            <a:ext cx="448776" cy="5160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Прямая со стрелкой 10">
            <a:extLst>
              <a:ext uri="{FF2B5EF4-FFF2-40B4-BE49-F238E27FC236}">
                <a16:creationId xmlns:a16="http://schemas.microsoft.com/office/drawing/2014/main" id="{61724C09-11C5-F95E-5040-4BE09B0277F0}"/>
              </a:ext>
            </a:extLst>
          </p:cNvPr>
          <p:cNvCxnSpPr>
            <a:cxnSpLocks/>
          </p:cNvCxnSpPr>
          <p:nvPr/>
        </p:nvCxnSpPr>
        <p:spPr>
          <a:xfrm flipH="1" flipV="1">
            <a:off x="3229775" y="2242950"/>
            <a:ext cx="1015644" cy="4842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EACBBD35-EEFA-F6AC-9802-2C913B404580}"/>
              </a:ext>
            </a:extLst>
          </p:cNvPr>
          <p:cNvSpPr txBox="1"/>
          <p:nvPr/>
        </p:nvSpPr>
        <p:spPr>
          <a:xfrm>
            <a:off x="116880" y="2514755"/>
            <a:ext cx="2290439" cy="338554"/>
          </a:xfrm>
          <a:prstGeom prst="rect">
            <a:avLst/>
          </a:prstGeom>
          <a:noFill/>
        </p:spPr>
        <p:txBody>
          <a:bodyPr wrap="square" rtlCol="0">
            <a:spAutoFit/>
          </a:bodyPr>
          <a:lstStyle/>
          <a:p>
            <a:r>
              <a:rPr lang="ru-RU" sz="1600" dirty="0">
                <a:latin typeface="Times New Roman" panose="02020603050405020304" pitchFamily="18" charset="0"/>
                <a:cs typeface="Times New Roman" panose="02020603050405020304" pitchFamily="18" charset="0"/>
              </a:rPr>
              <a:t>Функция потерь</a:t>
            </a:r>
          </a:p>
        </p:txBody>
      </p:sp>
      <p:sp>
        <p:nvSpPr>
          <p:cNvPr id="16" name="TextBox 15">
            <a:extLst>
              <a:ext uri="{FF2B5EF4-FFF2-40B4-BE49-F238E27FC236}">
                <a16:creationId xmlns:a16="http://schemas.microsoft.com/office/drawing/2014/main" id="{B2348DBB-4557-59D4-163E-A39BD17D30B8}"/>
              </a:ext>
            </a:extLst>
          </p:cNvPr>
          <p:cNvSpPr txBox="1"/>
          <p:nvPr/>
        </p:nvSpPr>
        <p:spPr>
          <a:xfrm>
            <a:off x="1779246" y="2906562"/>
            <a:ext cx="154471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Policy loss </a:t>
            </a:r>
            <a:endParaRPr lang="ru-RU"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D5AB0A6-86FC-F4E8-C67A-1CF426A783C0}"/>
              </a:ext>
            </a:extLst>
          </p:cNvPr>
          <p:cNvSpPr txBox="1"/>
          <p:nvPr/>
        </p:nvSpPr>
        <p:spPr>
          <a:xfrm>
            <a:off x="3877154" y="2727244"/>
            <a:ext cx="1277466"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Clip loss </a:t>
            </a:r>
            <a:endParaRPr lang="ru-RU" sz="1600" dirty="0">
              <a:latin typeface="Times New Roman" panose="02020603050405020304" pitchFamily="18" charset="0"/>
              <a:cs typeface="Times New Roman" panose="02020603050405020304" pitchFamily="18" charset="0"/>
            </a:endParaRPr>
          </a:p>
        </p:txBody>
      </p:sp>
      <p:pic>
        <p:nvPicPr>
          <p:cNvPr id="18" name="Рисунок 17">
            <a:extLst>
              <a:ext uri="{FF2B5EF4-FFF2-40B4-BE49-F238E27FC236}">
                <a16:creationId xmlns:a16="http://schemas.microsoft.com/office/drawing/2014/main" id="{9868FA32-FCEE-A0DE-A725-7A0D2013AF7B}"/>
              </a:ext>
            </a:extLst>
          </p:cNvPr>
          <p:cNvPicPr>
            <a:picLocks noChangeAspect="1"/>
          </p:cNvPicPr>
          <p:nvPr/>
        </p:nvPicPr>
        <p:blipFill>
          <a:blip r:embed="rId3"/>
          <a:stretch>
            <a:fillRect/>
          </a:stretch>
        </p:blipFill>
        <p:spPr>
          <a:xfrm>
            <a:off x="5633937" y="506061"/>
            <a:ext cx="6420244" cy="2114845"/>
          </a:xfrm>
          <a:prstGeom prst="rect">
            <a:avLst/>
          </a:prstGeom>
        </p:spPr>
      </p:pic>
      <p:pic>
        <p:nvPicPr>
          <p:cNvPr id="19" name="Рисунок 18">
            <a:extLst>
              <a:ext uri="{FF2B5EF4-FFF2-40B4-BE49-F238E27FC236}">
                <a16:creationId xmlns:a16="http://schemas.microsoft.com/office/drawing/2014/main" id="{1A9A9F5D-5306-94B2-7A77-45550834D04E}"/>
              </a:ext>
            </a:extLst>
          </p:cNvPr>
          <p:cNvPicPr>
            <a:picLocks noChangeAspect="1"/>
          </p:cNvPicPr>
          <p:nvPr/>
        </p:nvPicPr>
        <p:blipFill>
          <a:blip r:embed="rId4"/>
          <a:stretch>
            <a:fillRect/>
          </a:stretch>
        </p:blipFill>
        <p:spPr>
          <a:xfrm>
            <a:off x="5279010" y="2884087"/>
            <a:ext cx="6775171" cy="3518700"/>
          </a:xfrm>
          <a:prstGeom prst="rect">
            <a:avLst/>
          </a:prstGeom>
        </p:spPr>
      </p:pic>
    </p:spTree>
    <p:extLst>
      <p:ext uri="{BB962C8B-B14F-4D97-AF65-F5344CB8AC3E}">
        <p14:creationId xmlns:p14="http://schemas.microsoft.com/office/powerpoint/2010/main" val="2528681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Объект 3"/>
              <p:cNvGraphicFramePr>
                <a:graphicFrameLocks noGrp="1"/>
              </p:cNvGraphicFramePr>
              <p:nvPr>
                <p:ph idx="1"/>
                <p:extLst>
                  <p:ext uri="{D42A27DB-BD31-4B8C-83A1-F6EECF244321}">
                    <p14:modId xmlns:p14="http://schemas.microsoft.com/office/powerpoint/2010/main" val="2069499725"/>
                  </p:ext>
                </p:extLst>
              </p:nvPr>
            </p:nvGraphicFramePr>
            <p:xfrm>
              <a:off x="304800" y="230909"/>
              <a:ext cx="11720944" cy="6370170"/>
            </p:xfrm>
            <a:graphic>
              <a:graphicData uri="http://schemas.openxmlformats.org/drawingml/2006/table">
                <a:tbl>
                  <a:tblPr firstRow="1" bandRow="1">
                    <a:tableStyleId>{5C22544A-7EE6-4342-B048-85BDC9FD1C3A}</a:tableStyleId>
                  </a:tblPr>
                  <a:tblGrid>
                    <a:gridCol w="5860472">
                      <a:extLst>
                        <a:ext uri="{9D8B030D-6E8A-4147-A177-3AD203B41FA5}">
                          <a16:colId xmlns:a16="http://schemas.microsoft.com/office/drawing/2014/main" val="126226131"/>
                        </a:ext>
                      </a:extLst>
                    </a:gridCol>
                    <a:gridCol w="5860472">
                      <a:extLst>
                        <a:ext uri="{9D8B030D-6E8A-4147-A177-3AD203B41FA5}">
                          <a16:colId xmlns:a16="http://schemas.microsoft.com/office/drawing/2014/main" val="3473235325"/>
                        </a:ext>
                      </a:extLst>
                    </a:gridCol>
                  </a:tblGrid>
                  <a:tr h="31086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sz="1600" b="1"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600" b="1" dirty="0">
                              <a:solidFill>
                                <a:schemeClr val="tx1"/>
                              </a:solidFill>
                              <a:latin typeface="Times New Roman" panose="02020603050405020304" pitchFamily="18" charset="0"/>
                              <a:cs typeface="Times New Roman" panose="02020603050405020304" pitchFamily="18" charset="0"/>
                            </a:rPr>
                            <a:t>Интерфейс агент-среда состоит из двух множеств:</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sz="1600" b="0" i="1" dirty="0">
                              <a:solidFill>
                                <a:schemeClr val="tx1"/>
                              </a:solidFill>
                              <a:latin typeface="Times New Roman" panose="02020603050405020304" pitchFamily="18" charset="0"/>
                              <a:cs typeface="Times New Roman" panose="02020603050405020304" pitchFamily="18" charset="0"/>
                            </a:rPr>
                            <a:t>А – множество действий агента</a:t>
                          </a:r>
                          <a:r>
                            <a:rPr lang="ru-RU" sz="1600" b="0" i="0" dirty="0">
                              <a:solidFill>
                                <a:schemeClr val="tx1"/>
                              </a:solidFill>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u-RU" sz="1600" b="0" i="1" dirty="0">
                              <a:solidFill>
                                <a:schemeClr val="tx1"/>
                              </a:solidFill>
                              <a:latin typeface="Times New Roman" panose="02020603050405020304" pitchFamily="18" charset="0"/>
                              <a:cs typeface="Times New Roman" panose="02020603050405020304" pitchFamily="18" charset="0"/>
                            </a:rPr>
                            <a:t>О -</a:t>
                          </a:r>
                          <a:r>
                            <a:rPr lang="ru-RU" sz="1600" b="0" i="1" baseline="0" dirty="0">
                              <a:solidFill>
                                <a:schemeClr val="tx1"/>
                              </a:solidFill>
                              <a:latin typeface="Times New Roman" panose="02020603050405020304" pitchFamily="18" charset="0"/>
                              <a:cs typeface="Times New Roman" panose="02020603050405020304" pitchFamily="18" charset="0"/>
                            </a:rPr>
                            <a:t> </a:t>
                          </a:r>
                          <a:r>
                            <a:rPr lang="ru-RU" sz="1600" b="0" dirty="0">
                              <a:solidFill>
                                <a:schemeClr val="tx1"/>
                              </a:solidFill>
                              <a:latin typeface="Times New Roman" panose="02020603050405020304" pitchFamily="18" charset="0"/>
                              <a:cs typeface="Times New Roman" panose="02020603050405020304" pitchFamily="18" charset="0"/>
                            </a:rPr>
                            <a:t>множество наблюдений, которые агент получает от среды; </a:t>
                          </a:r>
                          <a14:m>
                            <m:oMath xmlns:m="http://schemas.openxmlformats.org/officeDocument/2006/math">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𝐴</m:t>
                                  </m:r>
                                </m:e>
                              </m:d>
                              <m:r>
                                <a:rPr lang="en-US" sz="1600" b="0" i="1" smtClean="0">
                                  <a:solidFill>
                                    <a:schemeClr val="tx1"/>
                                  </a:solidFill>
                                  <a:latin typeface="Cambria Math" panose="02040503050406030204" pitchFamily="18" charset="0"/>
                                  <a:ea typeface="Cambria Math" panose="02040503050406030204" pitchFamily="18" charset="0"/>
                                </a:rPr>
                                <m:t>≥2 </m:t>
                              </m:r>
                              <m:r>
                                <a:rPr lang="en-US" sz="1600" b="0" i="1" smtClean="0">
                                  <a:solidFill>
                                    <a:schemeClr val="tx1"/>
                                  </a:solidFill>
                                  <a:latin typeface="Cambria Math" panose="02040503050406030204" pitchFamily="18" charset="0"/>
                                  <a:ea typeface="Cambria Math" panose="02040503050406030204" pitchFamily="18" charset="0"/>
                                </a:rPr>
                                <m:t>𝑎𝑛𝑑</m:t>
                              </m:r>
                              <m:r>
                                <a:rPr lang="en-US" sz="1600" b="0" i="1" smtClean="0">
                                  <a:solidFill>
                                    <a:schemeClr val="tx1"/>
                                  </a:solidFill>
                                  <a:latin typeface="Cambria Math" panose="02040503050406030204" pitchFamily="18" charset="0"/>
                                  <a:ea typeface="Cambria Math" panose="02040503050406030204" pitchFamily="18" charset="0"/>
                                </a:rPr>
                                <m:t> |</m:t>
                              </m:r>
                              <m:r>
                                <a:rPr lang="en-US" sz="1600" b="0" i="1" smtClean="0">
                                  <a:solidFill>
                                    <a:schemeClr val="tx1"/>
                                  </a:solidFill>
                                  <a:latin typeface="Cambria Math" panose="02040503050406030204" pitchFamily="18" charset="0"/>
                                  <a:ea typeface="Cambria Math" panose="02040503050406030204" pitchFamily="18" charset="0"/>
                                </a:rPr>
                                <m:t>𝑂</m:t>
                              </m:r>
                              <m:r>
                                <a:rPr lang="en-US" sz="1600" b="0" i="1" smtClean="0">
                                  <a:solidFill>
                                    <a:schemeClr val="tx1"/>
                                  </a:solidFill>
                                  <a:latin typeface="Cambria Math" panose="02040503050406030204" pitchFamily="18" charset="0"/>
                                  <a:ea typeface="Cambria Math" panose="02040503050406030204" pitchFamily="18" charset="0"/>
                                </a:rPr>
                                <m:t>|≥1</m:t>
                              </m:r>
                            </m:oMath>
                          </a14:m>
                          <a:endParaRPr lang="ru-RU" sz="1600" b="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600" b="0" i="1"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600" b="1" i="1"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u-RU" sz="1600" b="1" i="1" dirty="0">
                              <a:solidFill>
                                <a:schemeClr val="tx1"/>
                              </a:solidFill>
                              <a:latin typeface="Times New Roman" panose="02020603050405020304" pitchFamily="18" charset="0"/>
                              <a:cs typeface="Times New Roman" panose="02020603050405020304" pitchFamily="18" charset="0"/>
                            </a:rPr>
                            <a:t>Опция:</a:t>
                          </a:r>
                          <a:endParaRPr lang="ru-RU" sz="1600" b="1" i="1" baseline="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ru-RU" sz="1600" b="0" i="1" baseline="0" dirty="0">
                              <a:solidFill>
                                <a:schemeClr val="tx1"/>
                              </a:solidFill>
                              <a:latin typeface="Times New Roman" panose="02020603050405020304" pitchFamily="18" charset="0"/>
                              <a:cs typeface="Times New Roman" panose="02020603050405020304" pitchFamily="18" charset="0"/>
                            </a:rPr>
                            <a:t>Н – </a:t>
                          </a:r>
                          <a:r>
                            <a:rPr lang="ru-RU" sz="1600" b="0" i="0" baseline="0" dirty="0">
                              <a:solidFill>
                                <a:schemeClr val="tx1"/>
                              </a:solidFill>
                              <a:latin typeface="Times New Roman" panose="02020603050405020304" pitchFamily="18" charset="0"/>
                              <a:cs typeface="Times New Roman" panose="02020603050405020304" pitchFamily="18" charset="0"/>
                            </a:rPr>
                            <a:t>множество всех возможных опций;</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i="1" baseline="0" dirty="0">
                              <a:solidFill>
                                <a:schemeClr val="tx1"/>
                              </a:solidFill>
                              <a:latin typeface="Times New Roman" panose="02020603050405020304" pitchFamily="18" charset="0"/>
                              <a:cs typeface="Times New Roman" panose="02020603050405020304" pitchFamily="18" charset="0"/>
                            </a:rPr>
                            <a:t>t</a:t>
                          </a:r>
                          <a:r>
                            <a:rPr lang="en-US" sz="1600" b="0" i="0" baseline="0" dirty="0">
                              <a:solidFill>
                                <a:schemeClr val="tx1"/>
                              </a:solidFill>
                              <a:latin typeface="Times New Roman" panose="02020603050405020304" pitchFamily="18" charset="0"/>
                              <a:cs typeface="Times New Roman" panose="02020603050405020304" pitchFamily="18" charset="0"/>
                            </a:rPr>
                            <a:t> – </a:t>
                          </a:r>
                          <a:r>
                            <a:rPr lang="ru-RU" sz="1600" b="0" i="0" baseline="0" dirty="0">
                              <a:solidFill>
                                <a:schemeClr val="tx1"/>
                              </a:solidFill>
                              <a:latin typeface="Times New Roman" panose="02020603050405020304" pitchFamily="18" charset="0"/>
                              <a:cs typeface="Times New Roman" panose="02020603050405020304" pitchFamily="18" charset="0"/>
                            </a:rPr>
                            <a:t>длина истории;</a:t>
                          </a:r>
                          <a:r>
                            <a:rPr lang="en-US" sz="1600" b="0" i="0" baseline="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600" b="0" i="1" smtClean="0">
                                  <a:solidFill>
                                    <a:schemeClr val="tx1"/>
                                  </a:solidFill>
                                  <a:latin typeface="Cambria Math" panose="02040503050406030204" pitchFamily="18" charset="0"/>
                                </a:rPr>
                                <m:t>𝐻</m:t>
                              </m:r>
                              <m:r>
                                <a:rPr lang="en-US" sz="1600" b="0" i="1" smtClean="0">
                                  <a:solidFill>
                                    <a:schemeClr val="tx1"/>
                                  </a:solidFill>
                                  <a:latin typeface="Cambria Math" panose="02040503050406030204" pitchFamily="18" charset="0"/>
                                </a:rPr>
                                <m:t>=</m:t>
                              </m:r>
                              <m:nary>
                                <m:naryPr>
                                  <m:chr m:val="⋃"/>
                                  <m:ctrlPr>
                                    <a:rPr lang="ru-RU" sz="1600" b="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𝑡</m:t>
                                  </m:r>
                                  <m:r>
                                    <a:rPr lang="en-US" sz="1600" b="0" i="1" smtClean="0">
                                      <a:solidFill>
                                        <a:schemeClr val="tx1"/>
                                      </a:solidFill>
                                      <a:latin typeface="Cambria Math" panose="02040503050406030204" pitchFamily="18" charset="0"/>
                                    </a:rPr>
                                    <m:t>=0</m:t>
                                  </m:r>
                                </m:sub>
                                <m:sup>
                                  <m:r>
                                    <a:rPr lang="ru-RU" sz="1600" b="0" i="1" smtClean="0">
                                      <a:solidFill>
                                        <a:schemeClr val="tx1"/>
                                      </a:solidFill>
                                      <a:latin typeface="Cambria Math" panose="02040503050406030204" pitchFamily="18" charset="0"/>
                                      <a:ea typeface="Cambria Math" panose="02040503050406030204" pitchFamily="18" charset="0"/>
                                    </a:rPr>
                                    <m:t>∞</m:t>
                                  </m:r>
                                </m:sup>
                                <m:e>
                                  <m:sSup>
                                    <m:sSupPr>
                                      <m:ctrlPr>
                                        <a:rPr lang="ru-RU" sz="16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𝐴</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𝑂</m:t>
                                      </m:r>
                                      <m:r>
                                        <a:rPr lang="en-US" sz="1600" b="0" i="1" smtClean="0">
                                          <a:solidFill>
                                            <a:schemeClr val="tx1"/>
                                          </a:solidFill>
                                          <a:latin typeface="Cambria Math" panose="02040503050406030204" pitchFamily="18" charset="0"/>
                                          <a:ea typeface="Cambria Math" panose="02040503050406030204" pitchFamily="18" charset="0"/>
                                        </a:rPr>
                                        <m:t>)</m:t>
                                      </m:r>
                                    </m:e>
                                    <m:sup>
                                      <m:r>
                                        <a:rPr lang="en-US" sz="1600" b="0" i="1" smtClean="0">
                                          <a:solidFill>
                                            <a:schemeClr val="tx1"/>
                                          </a:solidFill>
                                          <a:latin typeface="Cambria Math" panose="02040503050406030204" pitchFamily="18" charset="0"/>
                                          <a:ea typeface="Cambria Math" panose="02040503050406030204" pitchFamily="18" charset="0"/>
                                        </a:rPr>
                                        <m:t>𝑡</m:t>
                                      </m:r>
                                    </m:sup>
                                  </m:sSup>
                                </m:e>
                              </m:nary>
                            </m:oMath>
                          </a14:m>
                          <a:endParaRPr lang="ru-RU" sz="1600" b="0" i="1" dirty="0">
                            <a:solidFill>
                              <a:schemeClr val="tx1"/>
                            </a:solidFill>
                            <a:latin typeface="Times New Roman" panose="02020603050405020304" pitchFamily="18" charset="0"/>
                            <a:cs typeface="Times New Roman" panose="02020603050405020304" pitchFamily="18" charset="0"/>
                          </a:endParaRPr>
                        </a:p>
                        <a:p>
                          <a:endParaRPr 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RU" sz="1600" b="1" dirty="0">
                            <a:solidFill>
                              <a:schemeClr val="tx1"/>
                            </a:solidFill>
                            <a:latin typeface="Times New Roman" panose="02020603050405020304" pitchFamily="18" charset="0"/>
                            <a:cs typeface="Times New Roman" panose="02020603050405020304" pitchFamily="18" charset="0"/>
                          </a:endParaRPr>
                        </a:p>
                        <a:p>
                          <a:r>
                            <a:rPr lang="ru-RU" sz="1600" b="1" dirty="0">
                              <a:solidFill>
                                <a:schemeClr val="tx1"/>
                              </a:solidFill>
                              <a:latin typeface="Times New Roman" panose="02020603050405020304" pitchFamily="18" charset="0"/>
                              <a:cs typeface="Times New Roman" panose="02020603050405020304" pitchFamily="18" charset="0"/>
                            </a:rPr>
                            <a:t>Среда:</a:t>
                          </a:r>
                        </a:p>
                        <a:p>
                          <a:pPr/>
                          <a14:m>
                            <m:oMathPara xmlns:m="http://schemas.openxmlformats.org/officeDocument/2006/math">
                              <m:oMathParaPr>
                                <m:jc m:val="centerGroup"/>
                              </m:oMathParaPr>
                              <m:oMath xmlns:m="http://schemas.openxmlformats.org/officeDocument/2006/math">
                                <m:r>
                                  <a:rPr lang="ru-RU" sz="1600" b="0" i="1" smtClean="0">
                                    <a:solidFill>
                                      <a:schemeClr val="tx1"/>
                                    </a:solidFill>
                                    <a:latin typeface="Cambria Math" panose="02040503050406030204" pitchFamily="18" charset="0"/>
                                  </a:rPr>
                                  <m:t>е=Н</m:t>
                                </m:r>
                                <m:r>
                                  <a:rPr lang="ru-RU" sz="1600" b="0" i="1" smtClean="0">
                                    <a:solidFill>
                                      <a:schemeClr val="tx1"/>
                                    </a:solidFill>
                                    <a:latin typeface="Cambria Math" panose="02040503050406030204" pitchFamily="18" charset="0"/>
                                    <a:ea typeface="Cambria Math" panose="02040503050406030204" pitchFamily="18" charset="0"/>
                                  </a:rPr>
                                  <m:t>×А→</m:t>
                                </m:r>
                                <m:r>
                                  <m:rPr>
                                    <m:sty m:val="p"/>
                                  </m:rPr>
                                  <a:rPr lang="en-US" sz="1600" b="0" i="1" smtClean="0">
                                    <a:solidFill>
                                      <a:schemeClr val="tx1"/>
                                    </a:solidFill>
                                    <a:latin typeface="Cambria Math" panose="02040503050406030204" pitchFamily="18" charset="0"/>
                                  </a:rPr>
                                  <m:t>Δ</m:t>
                                </m:r>
                                <m:r>
                                  <a:rPr lang="ru-RU" sz="1600" b="0" i="1" smtClean="0">
                                    <a:solidFill>
                                      <a:schemeClr val="tx1"/>
                                    </a:solidFill>
                                    <a:latin typeface="Cambria Math" panose="02040503050406030204" pitchFamily="18" charset="0"/>
                                  </a:rPr>
                                  <m:t>(О)</m:t>
                                </m:r>
                              </m:oMath>
                            </m:oMathPara>
                          </a14:m>
                          <a:endParaRPr lang="ru-RU" sz="1600" b="0" dirty="0">
                            <a:solidFill>
                              <a:schemeClr val="tx1"/>
                            </a:solidFill>
                            <a:latin typeface="Times New Roman" panose="02020603050405020304" pitchFamily="18" charset="0"/>
                            <a:cs typeface="Times New Roman" panose="02020603050405020304" pitchFamily="18" charset="0"/>
                          </a:endParaRPr>
                        </a:p>
                        <a:p>
                          <a:r>
                            <a:rPr lang="ru-RU" sz="1600" b="0" i="1" dirty="0">
                              <a:solidFill>
                                <a:schemeClr val="tx1"/>
                              </a:solidFill>
                              <a:latin typeface="Times New Roman" panose="02020603050405020304" pitchFamily="18" charset="0"/>
                              <a:cs typeface="Times New Roman" panose="02020603050405020304" pitchFamily="18" charset="0"/>
                            </a:rPr>
                            <a:t>е</a:t>
                          </a:r>
                          <a:r>
                            <a:rPr lang="ru-RU" sz="1600" b="0" i="1" baseline="0" dirty="0">
                              <a:solidFill>
                                <a:schemeClr val="tx1"/>
                              </a:solidFill>
                              <a:latin typeface="Times New Roman" panose="02020603050405020304" pitchFamily="18" charset="0"/>
                              <a:cs typeface="Times New Roman" panose="02020603050405020304" pitchFamily="18" charset="0"/>
                            </a:rPr>
                            <a:t> – </a:t>
                          </a:r>
                          <a:r>
                            <a:rPr lang="ru-RU" sz="1600" b="0" i="0" baseline="0" dirty="0">
                              <a:solidFill>
                                <a:schemeClr val="tx1"/>
                              </a:solidFill>
                              <a:latin typeface="Times New Roman" panose="02020603050405020304" pitchFamily="18" charset="0"/>
                              <a:cs typeface="Times New Roman" panose="02020603050405020304" pitchFamily="18" charset="0"/>
                            </a:rPr>
                            <a:t>функция, которая описывает окружение;</a:t>
                          </a:r>
                        </a:p>
                        <a:p>
                          <a14:m>
                            <m:oMath xmlns:m="http://schemas.openxmlformats.org/officeDocument/2006/math">
                              <m:r>
                                <m:rPr>
                                  <m:sty m:val="p"/>
                                </m:rPr>
                                <a:rPr lang="en-US" sz="1600" b="0" i="1" smtClean="0">
                                  <a:solidFill>
                                    <a:schemeClr val="tx1"/>
                                  </a:solidFill>
                                  <a:latin typeface="Cambria Math" panose="02040503050406030204" pitchFamily="18" charset="0"/>
                                </a:rPr>
                                <m:t>Δ</m:t>
                              </m:r>
                              <m:r>
                                <a:rPr lang="ru-RU" sz="1600" b="0" i="1" smtClean="0">
                                  <a:solidFill>
                                    <a:schemeClr val="tx1"/>
                                  </a:solidFill>
                                  <a:latin typeface="Cambria Math" panose="02040503050406030204" pitchFamily="18" charset="0"/>
                                </a:rPr>
                                <m:t>(О)</m:t>
                              </m:r>
                            </m:oMath>
                          </a14:m>
                          <a:r>
                            <a:rPr lang="ru-RU" sz="1600" b="0" i="1" dirty="0">
                              <a:solidFill>
                                <a:schemeClr val="tx1"/>
                              </a:solidFill>
                              <a:latin typeface="Times New Roman" panose="02020603050405020304" pitchFamily="18" charset="0"/>
                              <a:cs typeface="Times New Roman" panose="02020603050405020304" pitchFamily="18" charset="0"/>
                            </a:rPr>
                            <a:t>- </a:t>
                          </a:r>
                          <a:r>
                            <a:rPr lang="ru-RU" sz="1600" b="0" i="0" dirty="0">
                              <a:solidFill>
                                <a:schemeClr val="tx1"/>
                              </a:solidFill>
                              <a:latin typeface="Times New Roman" panose="02020603050405020304" pitchFamily="18" charset="0"/>
                              <a:cs typeface="Times New Roman" panose="02020603050405020304" pitchFamily="18" charset="0"/>
                            </a:rPr>
                            <a:t>вероятностное</a:t>
                          </a:r>
                          <a:r>
                            <a:rPr lang="ru-RU" sz="1600" b="0" i="0" baseline="0" dirty="0">
                              <a:solidFill>
                                <a:schemeClr val="tx1"/>
                              </a:solidFill>
                              <a:latin typeface="Times New Roman" panose="02020603050405020304" pitchFamily="18" charset="0"/>
                              <a:cs typeface="Times New Roman" panose="02020603050405020304" pitchFamily="18" charset="0"/>
                            </a:rPr>
                            <a:t> распределение на множестве О, т.е. функция возвращает распределение вероятности на все возможные наблюдения после выполнения действия.</a:t>
                          </a:r>
                          <a:endParaRPr lang="en-US" sz="1600" b="0"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4254941"/>
                      </a:ext>
                    </a:extLst>
                  </a:tr>
                  <a:tr h="3261544">
                    <a:tc gridSpan="2">
                      <a:txBody>
                        <a:bodyPr/>
                        <a:lstStyle/>
                        <a:p>
                          <a:endParaRPr lang="ru-RU" sz="1600" b="1" dirty="0">
                            <a:solidFill>
                              <a:schemeClr val="tx1"/>
                            </a:solidFill>
                            <a:latin typeface="Times New Roman" panose="02020603050405020304" pitchFamily="18" charset="0"/>
                            <a:cs typeface="Times New Roman" panose="02020603050405020304" pitchFamily="18" charset="0"/>
                          </a:endParaRPr>
                        </a:p>
                        <a:p>
                          <a:r>
                            <a:rPr lang="ru-RU" sz="1600" b="1" dirty="0">
                              <a:solidFill>
                                <a:schemeClr val="tx1"/>
                              </a:solidFill>
                              <a:latin typeface="Times New Roman" panose="02020603050405020304" pitchFamily="18" charset="0"/>
                              <a:cs typeface="Times New Roman" panose="02020603050405020304" pitchFamily="18" charset="0"/>
                            </a:rPr>
                            <a:t>Реализуемая</a:t>
                          </a:r>
                          <a:r>
                            <a:rPr lang="ru-RU" sz="1600" b="1" baseline="0" dirty="0">
                              <a:solidFill>
                                <a:schemeClr val="tx1"/>
                              </a:solidFill>
                              <a:latin typeface="Times New Roman" panose="02020603050405020304" pitchFamily="18" charset="0"/>
                              <a:cs typeface="Times New Roman" panose="02020603050405020304" pitchFamily="18" charset="0"/>
                            </a:rPr>
                            <a:t> опция: </a:t>
                          </a: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𝜆</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𝑒</m:t>
                                  </m:r>
                                </m:sub>
                              </m:sSub>
                              <m:r>
                                <a:rPr lang="ru-RU" sz="1600" b="0" i="1" smtClean="0">
                                  <a:solidFill>
                                    <a:schemeClr val="tx1"/>
                                  </a:solidFill>
                                  <a:latin typeface="Cambria Math" panose="02040503050406030204" pitchFamily="18" charset="0"/>
                                </a:rPr>
                                <m:t>=</m:t>
                              </m:r>
                              <m:nary>
                                <m:naryPr>
                                  <m:chr m:val="⋃"/>
                                  <m:ctrlPr>
                                    <a:rPr lang="ru-RU" sz="1600" b="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𝑡</m:t>
                                  </m:r>
                                  <m:r>
                                    <a:rPr lang="en-US" sz="1600" b="0" i="1" smtClean="0">
                                      <a:solidFill>
                                        <a:schemeClr val="tx1"/>
                                      </a:solidFill>
                                      <a:latin typeface="Cambria Math" panose="02040503050406030204" pitchFamily="18" charset="0"/>
                                    </a:rPr>
                                    <m:t>=0</m:t>
                                  </m:r>
                                </m:sub>
                                <m:sup>
                                  <m:r>
                                    <a:rPr lang="ru-RU" sz="1600" b="0" i="1" smtClean="0">
                                      <a:solidFill>
                                        <a:schemeClr val="tx1"/>
                                      </a:solidFill>
                                      <a:latin typeface="Cambria Math" panose="02040503050406030204" pitchFamily="18" charset="0"/>
                                      <a:ea typeface="Cambria Math" panose="02040503050406030204" pitchFamily="18" charset="0"/>
                                    </a:rPr>
                                    <m:t>∞</m:t>
                                  </m:r>
                                </m:sup>
                                <m:e>
                                  <m:d>
                                    <m:dPr>
                                      <m:begChr m:val="{"/>
                                      <m:endChr m:val="}"/>
                                      <m:ctrlPr>
                                        <a:rPr lang="ru-RU" sz="1600" b="0" i="1" smtClean="0">
                                          <a:solidFill>
                                            <a:schemeClr val="tx1"/>
                                          </a:solidFill>
                                          <a:latin typeface="Cambria Math" panose="02040503050406030204" pitchFamily="18" charset="0"/>
                                        </a:rPr>
                                      </m:ctrlPr>
                                    </m:dPr>
                                    <m:e>
                                      <m:sSub>
                                        <m:sSubPr>
                                          <m:ctrlPr>
                                            <a:rPr lang="ru-RU"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𝑡</m:t>
                                          </m:r>
                                        </m:sub>
                                      </m:sSub>
                                      <m:r>
                                        <a:rPr lang="en-US" sz="1600" b="0" i="1" smtClean="0">
                                          <a:solidFill>
                                            <a:schemeClr val="tx1"/>
                                          </a:solidFill>
                                          <a:latin typeface="Cambria Math" panose="02040503050406030204" pitchFamily="18" charset="0"/>
                                          <a:ea typeface="Cambria Math" panose="02040503050406030204" pitchFamily="18" charset="0"/>
                                        </a:rPr>
                                        <m:t>∈</m:t>
                                      </m:r>
                                      <m:sSub>
                                        <m:sSubPr>
                                          <m:ctrlPr>
                                            <a:rPr lang="ru-RU"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𝑡</m:t>
                                          </m:r>
                                        </m:sub>
                                      </m:sSub>
                                      <m:r>
                                        <a:rPr lang="en-US" sz="1600" b="0" i="1" smtClean="0">
                                          <a:solidFill>
                                            <a:schemeClr val="tx1"/>
                                          </a:solidFill>
                                          <a:latin typeface="Cambria Math" panose="02040503050406030204" pitchFamily="18" charset="0"/>
                                        </a:rPr>
                                        <m:t>:</m:t>
                                      </m:r>
                                      <m:nary>
                                        <m:naryPr>
                                          <m:chr m:val="∏"/>
                                          <m:ctrlPr>
                                            <a:rPr lang="ru-RU" sz="1600" b="0" i="1" baseline="0" smtClean="0">
                                              <a:solidFill>
                                                <a:schemeClr val="tx1"/>
                                              </a:solidFill>
                                              <a:latin typeface="Cambria Math" panose="02040503050406030204" pitchFamily="18" charset="0"/>
                                            </a:rPr>
                                          </m:ctrlPr>
                                        </m:naryPr>
                                        <m:sub>
                                          <m:r>
                                            <m:rPr>
                                              <m:brk m:alnAt="23"/>
                                            </m:rPr>
                                            <a:rPr lang="en-US" sz="1600" b="0" i="1" baseline="0" smtClean="0">
                                              <a:solidFill>
                                                <a:schemeClr val="tx1"/>
                                              </a:solidFill>
                                              <a:latin typeface="Cambria Math" panose="02040503050406030204" pitchFamily="18" charset="0"/>
                                            </a:rPr>
                                            <m:t>𝑘</m:t>
                                          </m:r>
                                          <m:r>
                                            <a:rPr lang="en-US" sz="1600" b="0" i="1" baseline="0" smtClean="0">
                                              <a:solidFill>
                                                <a:schemeClr val="tx1"/>
                                              </a:solidFill>
                                              <a:latin typeface="Cambria Math" panose="02040503050406030204" pitchFamily="18" charset="0"/>
                                            </a:rPr>
                                            <m:t>=0</m:t>
                                          </m:r>
                                        </m:sub>
                                        <m:sup>
                                          <m:r>
                                            <a:rPr lang="en-US" sz="1600" b="0" i="1" baseline="0" smtClean="0">
                                              <a:solidFill>
                                                <a:schemeClr val="tx1"/>
                                              </a:solidFill>
                                              <a:latin typeface="Cambria Math" panose="02040503050406030204" pitchFamily="18" charset="0"/>
                                            </a:rPr>
                                            <m:t>𝑡</m:t>
                                          </m:r>
                                          <m:r>
                                            <a:rPr lang="en-US" sz="1600" b="0" i="1" baseline="0" smtClean="0">
                                              <a:solidFill>
                                                <a:schemeClr val="tx1"/>
                                              </a:solidFill>
                                              <a:latin typeface="Cambria Math" panose="02040503050406030204" pitchFamily="18" charset="0"/>
                                            </a:rPr>
                                            <m:t>−1</m:t>
                                          </m:r>
                                        </m:sup>
                                        <m:e>
                                          <m:r>
                                            <a:rPr lang="en-US" sz="1600" b="0" i="1" smtClean="0">
                                              <a:solidFill>
                                                <a:schemeClr val="tx1"/>
                                              </a:solidFill>
                                              <a:latin typeface="Cambria Math" panose="02040503050406030204" pitchFamily="18" charset="0"/>
                                            </a:rPr>
                                            <m:t>𝑒</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𝑜</m:t>
                                                  </m:r>
                                                </m:e>
                                                <m:sub>
                                                  <m: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+1</m:t>
                                                  </m:r>
                                                </m:sub>
                                              </m:sSub>
                                            </m:e>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𝑘</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𝑎</m:t>
                                                  </m:r>
                                                </m:e>
                                                <m:sub>
                                                  <m:r>
                                                    <a:rPr lang="en-US" sz="1600" b="0" i="1" smtClean="0">
                                                      <a:solidFill>
                                                        <a:schemeClr val="tx1"/>
                                                      </a:solidFill>
                                                      <a:latin typeface="Cambria Math" panose="02040503050406030204" pitchFamily="18" charset="0"/>
                                                    </a:rPr>
                                                    <m:t>𝑘</m:t>
                                                  </m:r>
                                                </m:sub>
                                              </m:sSub>
                                            </m:e>
                                          </m:d>
                                        </m:e>
                                      </m:nary>
                                      <m:r>
                                        <a:rPr lang="en-US" sz="1600" b="0" i="1" smtClean="0">
                                          <a:solidFill>
                                            <a:schemeClr val="tx1"/>
                                          </a:solidFill>
                                          <a:latin typeface="Cambria Math" panose="02040503050406030204" pitchFamily="18" charset="0"/>
                                        </a:rPr>
                                        <m:t>𝜆</m:t>
                                      </m:r>
                                      <m:r>
                                        <m:rPr>
                                          <m:nor/>
                                        </m:rPr>
                                        <a:rPr lang="ru-RU" sz="1600" b="0" dirty="0" smtClean="0">
                                          <a:solidFill>
                                            <a:schemeClr val="tx1"/>
                                          </a:solidFill>
                                          <a:latin typeface="Times New Roman" panose="02020603050405020304" pitchFamily="18" charset="0"/>
                                          <a:cs typeface="Times New Roman" panose="020206030504050203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𝑎</m:t>
                                          </m:r>
                                        </m:e>
                                        <m:sub>
                                          <m:r>
                                            <a:rPr lang="en-US" sz="1600" b="0" i="1" smtClean="0">
                                              <a:solidFill>
                                                <a:schemeClr val="tx1"/>
                                              </a:solidFill>
                                              <a:latin typeface="Cambria Math" panose="02040503050406030204" pitchFamily="18" charset="0"/>
                                            </a:rPr>
                                            <m:t>𝑘</m:t>
                                          </m:r>
                                        </m:sub>
                                      </m:sSub>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𝑘</m:t>
                                              </m:r>
                                            </m:sub>
                                          </m:sSub>
                                        </m:e>
                                      </m:d>
                                      <m:r>
                                        <a:rPr lang="en-US" sz="1600" b="0" i="1" smtClean="0">
                                          <a:solidFill>
                                            <a:schemeClr val="tx1"/>
                                          </a:solidFill>
                                          <a:latin typeface="Cambria Math" panose="02040503050406030204" pitchFamily="18" charset="0"/>
                                        </a:rPr>
                                        <m:t>&gt;0</m:t>
                                      </m:r>
                                    </m:e>
                                  </m:d>
                                </m:e>
                              </m:nary>
                            </m:oMath>
                          </a14:m>
                          <a:endParaRPr lang="ru-RU" sz="1600" b="0" baseline="0" dirty="0">
                            <a:solidFill>
                              <a:schemeClr val="tx1"/>
                            </a:solidFill>
                            <a:latin typeface="Times New Roman" panose="02020603050405020304" pitchFamily="18" charset="0"/>
                            <a:cs typeface="Times New Roman" panose="02020603050405020304" pitchFamily="18" charset="0"/>
                          </a:endParaRPr>
                        </a:p>
                        <a:p>
                          <a:endParaRPr lang="ru-RU" sz="1600" b="0" baseline="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𝜆</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𝑒</m:t>
                                  </m:r>
                                </m:sub>
                              </m:sSub>
                            </m:oMath>
                          </a14:m>
                          <a:r>
                            <a:rPr lang="en-US" sz="1600" b="0" dirty="0">
                              <a:solidFill>
                                <a:schemeClr val="tx1"/>
                              </a:solidFill>
                              <a:latin typeface="Times New Roman" panose="02020603050405020304" pitchFamily="18" charset="0"/>
                              <a:cs typeface="Times New Roman" panose="02020603050405020304" pitchFamily="18" charset="0"/>
                            </a:rPr>
                            <a:t>- </a:t>
                          </a:r>
                          <a:r>
                            <a:rPr lang="ru-RU" sz="1600" b="0" dirty="0">
                              <a:solidFill>
                                <a:schemeClr val="tx1"/>
                              </a:solidFill>
                              <a:latin typeface="Times New Roman" panose="02020603050405020304" pitchFamily="18" charset="0"/>
                              <a:cs typeface="Times New Roman" panose="02020603050405020304" pitchFamily="18" charset="0"/>
                            </a:rPr>
                            <a:t>множество</a:t>
                          </a:r>
                          <a:r>
                            <a:rPr lang="ru-RU" sz="1600" b="0" baseline="0" dirty="0">
                              <a:solidFill>
                                <a:schemeClr val="tx1"/>
                              </a:solidFill>
                              <a:latin typeface="Times New Roman" panose="02020603050405020304" pitchFamily="18" charset="0"/>
                              <a:cs typeface="Times New Roman" panose="02020603050405020304" pitchFamily="18" charset="0"/>
                            </a:rPr>
                            <a:t> всех реализуемых опций для пары </a:t>
                          </a:r>
                          <a14:m>
                            <m:oMath xmlns:m="http://schemas.openxmlformats.org/officeDocument/2006/math">
                              <m:r>
                                <a:rPr lang="en-US" sz="1600" b="0" i="1" smtClean="0">
                                  <a:solidFill>
                                    <a:schemeClr val="tx1"/>
                                  </a:solidFill>
                                  <a:latin typeface="Cambria Math" panose="02040503050406030204" pitchFamily="18" charset="0"/>
                                </a:rPr>
                                <m:t>𝜆</m:t>
                              </m:r>
                            </m:oMath>
                          </a14:m>
                          <a:r>
                            <a:rPr lang="ru-RU" sz="1600" b="0" dirty="0">
                              <a:solidFill>
                                <a:schemeClr val="tx1"/>
                              </a:solidFill>
                              <a:latin typeface="Times New Roman" panose="02020603050405020304" pitchFamily="18" charset="0"/>
                              <a:cs typeface="Times New Roman" panose="02020603050405020304" pitchFamily="18" charset="0"/>
                            </a:rPr>
                            <a:t> (агент) – е (среда);</a:t>
                          </a:r>
                        </a:p>
                        <a:p>
                          <a:pPr marL="285750" indent="-285750">
                            <a:buFont typeface="Arial" panose="020B0604020202020204" pitchFamily="34" charset="0"/>
                            <a:buChar char="•"/>
                          </a:pPr>
                          <a14:m>
                            <m:oMath xmlns:m="http://schemas.openxmlformats.org/officeDocument/2006/math">
                              <m:sSub>
                                <m:sSubPr>
                                  <m:ctrlPr>
                                    <a:rPr lang="ru-RU"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𝑡</m:t>
                                  </m:r>
                                </m:sub>
                              </m:sSub>
                            </m:oMath>
                          </a14:m>
                          <a:r>
                            <a:rPr lang="en-US" sz="1600" b="0" dirty="0">
                              <a:solidFill>
                                <a:schemeClr val="tx1"/>
                              </a:solidFill>
                              <a:latin typeface="Times New Roman" panose="02020603050405020304" pitchFamily="18" charset="0"/>
                              <a:cs typeface="Times New Roman" panose="02020603050405020304" pitchFamily="18" charset="0"/>
                            </a:rPr>
                            <a:t> - </a:t>
                          </a:r>
                          <a:r>
                            <a:rPr lang="ru-RU" sz="1600" b="0" dirty="0">
                              <a:solidFill>
                                <a:schemeClr val="tx1"/>
                              </a:solidFill>
                              <a:latin typeface="Times New Roman" panose="02020603050405020304" pitchFamily="18" charset="0"/>
                              <a:cs typeface="Times New Roman" panose="02020603050405020304" pitchFamily="18" charset="0"/>
                            </a:rPr>
                            <a:t>история</a:t>
                          </a:r>
                          <a:r>
                            <a:rPr lang="ru-RU" sz="1600" b="0" baseline="0" dirty="0">
                              <a:solidFill>
                                <a:schemeClr val="tx1"/>
                              </a:solidFill>
                              <a:latin typeface="Times New Roman" panose="02020603050405020304" pitchFamily="18" charset="0"/>
                              <a:cs typeface="Times New Roman" panose="02020603050405020304" pitchFamily="18" charset="0"/>
                            </a:rPr>
                            <a:t> длины </a:t>
                          </a:r>
                          <a:r>
                            <a:rPr lang="en-US" sz="1600" b="0" baseline="0" dirty="0">
                              <a:solidFill>
                                <a:schemeClr val="tx1"/>
                              </a:solidFill>
                              <a:latin typeface="Times New Roman" panose="02020603050405020304" pitchFamily="18" charset="0"/>
                              <a:cs typeface="Times New Roman" panose="02020603050405020304" pitchFamily="18" charset="0"/>
                            </a:rPr>
                            <a:t>t, </a:t>
                          </a:r>
                          <a:r>
                            <a:rPr lang="ru-RU" sz="1600" b="0" baseline="0" dirty="0">
                              <a:solidFill>
                                <a:schemeClr val="tx1"/>
                              </a:solidFill>
                              <a:latin typeface="Times New Roman" panose="02020603050405020304" pitchFamily="18" charset="0"/>
                              <a:cs typeface="Times New Roman" panose="02020603050405020304" pitchFamily="18" charset="0"/>
                            </a:rPr>
                            <a:t>состоящая из последовательности действий </a:t>
                          </a:r>
                          <a14:m>
                            <m:oMath xmlns:m="http://schemas.openxmlformats.org/officeDocument/2006/math">
                              <m:sSub>
                                <m:sSubPr>
                                  <m:ctrlPr>
                                    <a:rPr lang="ru-RU" sz="1600" b="0" i="1" baseline="0" smtClean="0">
                                      <a:solidFill>
                                        <a:schemeClr val="tx1"/>
                                      </a:solidFill>
                                      <a:latin typeface="Cambria Math" panose="02040503050406030204" pitchFamily="18" charset="0"/>
                                    </a:rPr>
                                  </m:ctrlPr>
                                </m:sSubPr>
                                <m:e>
                                  <m:r>
                                    <a:rPr lang="en-US" sz="1600" b="0" i="1" baseline="0" smtClean="0">
                                      <a:solidFill>
                                        <a:schemeClr val="tx1"/>
                                      </a:solidFill>
                                      <a:latin typeface="Cambria Math" panose="02040503050406030204" pitchFamily="18" charset="0"/>
                                    </a:rPr>
                                    <m:t>𝑎</m:t>
                                  </m:r>
                                </m:e>
                                <m:sub>
                                  <m:r>
                                    <a:rPr lang="en-US" sz="1600" b="0" i="1" baseline="0" smtClean="0">
                                      <a:solidFill>
                                        <a:schemeClr val="tx1"/>
                                      </a:solidFill>
                                      <a:latin typeface="Cambria Math" panose="02040503050406030204" pitchFamily="18" charset="0"/>
                                    </a:rPr>
                                    <m:t>0</m:t>
                                  </m:r>
                                </m:sub>
                              </m:sSub>
                              <m:r>
                                <a:rPr lang="en-US" sz="1600" b="0" i="1" baseline="0" smtClean="0">
                                  <a:solidFill>
                                    <a:schemeClr val="tx1"/>
                                  </a:solidFill>
                                  <a:latin typeface="Cambria Math" panose="02040503050406030204" pitchFamily="18" charset="0"/>
                                </a:rPr>
                                <m:t>,</m:t>
                              </m:r>
                              <m:sSub>
                                <m:sSubPr>
                                  <m:ctrlPr>
                                    <a:rPr lang="ru-RU" sz="1600" b="0" i="1" baseline="0" smtClean="0">
                                      <a:solidFill>
                                        <a:schemeClr val="tx1"/>
                                      </a:solidFill>
                                      <a:latin typeface="Cambria Math" panose="02040503050406030204" pitchFamily="18" charset="0"/>
                                    </a:rPr>
                                  </m:ctrlPr>
                                </m:sSubPr>
                                <m:e>
                                  <m:r>
                                    <a:rPr lang="en-US" sz="1600" b="0" i="1" baseline="0" smtClean="0">
                                      <a:solidFill>
                                        <a:schemeClr val="tx1"/>
                                      </a:solidFill>
                                      <a:latin typeface="Cambria Math" panose="02040503050406030204" pitchFamily="18" charset="0"/>
                                    </a:rPr>
                                    <m:t>𝑎</m:t>
                                  </m:r>
                                </m:e>
                                <m:sub>
                                  <m:r>
                                    <a:rPr lang="en-US" sz="1600" b="0" i="1" baseline="0" smtClean="0">
                                      <a:solidFill>
                                        <a:schemeClr val="tx1"/>
                                      </a:solidFill>
                                      <a:latin typeface="Cambria Math" panose="02040503050406030204" pitchFamily="18" charset="0"/>
                                    </a:rPr>
                                    <m:t>1</m:t>
                                  </m:r>
                                </m:sub>
                              </m:sSub>
                              <m:r>
                                <a:rPr lang="en-US" sz="1600" b="0" i="1" baseline="0" smtClean="0">
                                  <a:solidFill>
                                    <a:schemeClr val="tx1"/>
                                  </a:solidFill>
                                  <a:latin typeface="Cambria Math" panose="02040503050406030204" pitchFamily="18" charset="0"/>
                                </a:rPr>
                                <m:t>,…,</m:t>
                              </m:r>
                              <m:sSub>
                                <m:sSubPr>
                                  <m:ctrlPr>
                                    <a:rPr lang="ru-RU" sz="1600" b="0" i="1" baseline="0" smtClean="0">
                                      <a:solidFill>
                                        <a:schemeClr val="tx1"/>
                                      </a:solidFill>
                                      <a:latin typeface="Cambria Math" panose="02040503050406030204" pitchFamily="18" charset="0"/>
                                    </a:rPr>
                                  </m:ctrlPr>
                                </m:sSubPr>
                                <m:e>
                                  <m:r>
                                    <a:rPr lang="en-US" sz="1600" b="0" i="1" baseline="0" smtClean="0">
                                      <a:solidFill>
                                        <a:schemeClr val="tx1"/>
                                      </a:solidFill>
                                      <a:latin typeface="Cambria Math" panose="02040503050406030204" pitchFamily="18" charset="0"/>
                                    </a:rPr>
                                    <m:t>𝑎</m:t>
                                  </m:r>
                                </m:e>
                                <m:sub>
                                  <m:r>
                                    <a:rPr lang="en-US" sz="1600" b="0" i="1" baseline="0" smtClean="0">
                                      <a:solidFill>
                                        <a:schemeClr val="tx1"/>
                                      </a:solidFill>
                                      <a:latin typeface="Cambria Math" panose="02040503050406030204" pitchFamily="18" charset="0"/>
                                    </a:rPr>
                                    <m:t>𝑡</m:t>
                                  </m:r>
                                  <m:r>
                                    <a:rPr lang="en-US" sz="1600" b="0" i="1" baseline="0" smtClean="0">
                                      <a:solidFill>
                                        <a:schemeClr val="tx1"/>
                                      </a:solidFill>
                                      <a:latin typeface="Cambria Math" panose="02040503050406030204" pitchFamily="18" charset="0"/>
                                    </a:rPr>
                                    <m:t>−1</m:t>
                                  </m:r>
                                </m:sub>
                              </m:sSub>
                            </m:oMath>
                          </a14:m>
                          <a:r>
                            <a:rPr lang="en-US" sz="1600" b="0" dirty="0">
                              <a:solidFill>
                                <a:schemeClr val="tx1"/>
                              </a:solidFill>
                              <a:latin typeface="Times New Roman" panose="02020603050405020304" pitchFamily="18" charset="0"/>
                              <a:cs typeface="Times New Roman" panose="02020603050405020304" pitchFamily="18" charset="0"/>
                            </a:rPr>
                            <a:t> </a:t>
                          </a:r>
                          <a:r>
                            <a:rPr lang="ru-RU" sz="1600" b="0" dirty="0">
                              <a:solidFill>
                                <a:schemeClr val="tx1"/>
                              </a:solidFill>
                              <a:latin typeface="Times New Roman" panose="02020603050405020304" pitchFamily="18" charset="0"/>
                              <a:cs typeface="Times New Roman" panose="02020603050405020304" pitchFamily="18" charset="0"/>
                            </a:rPr>
                            <a:t>и</a:t>
                          </a:r>
                          <a:r>
                            <a:rPr lang="ru-RU" sz="1600" b="0" baseline="0" dirty="0">
                              <a:solidFill>
                                <a:schemeClr val="tx1"/>
                              </a:solidFill>
                              <a:latin typeface="Times New Roman" panose="02020603050405020304" pitchFamily="18" charset="0"/>
                              <a:cs typeface="Times New Roman" panose="02020603050405020304" pitchFamily="18" charset="0"/>
                            </a:rPr>
                            <a:t> наблюдений </a:t>
                          </a:r>
                          <a14:m>
                            <m:oMath xmlns:m="http://schemas.openxmlformats.org/officeDocument/2006/math">
                              <m:sSub>
                                <m:sSubPr>
                                  <m:ctrlPr>
                                    <a:rPr lang="ru-RU" sz="1600" b="0" i="1" baseline="0" smtClean="0">
                                      <a:solidFill>
                                        <a:schemeClr val="tx1"/>
                                      </a:solidFill>
                                      <a:latin typeface="Cambria Math" panose="02040503050406030204" pitchFamily="18" charset="0"/>
                                    </a:rPr>
                                  </m:ctrlPr>
                                </m:sSubPr>
                                <m:e>
                                  <m:r>
                                    <a:rPr lang="ru-RU" sz="1600" b="0" i="1" baseline="0" smtClean="0">
                                      <a:solidFill>
                                        <a:schemeClr val="tx1"/>
                                      </a:solidFill>
                                      <a:latin typeface="Cambria Math" panose="02040503050406030204" pitchFamily="18" charset="0"/>
                                    </a:rPr>
                                    <m:t>о</m:t>
                                  </m:r>
                                </m:e>
                                <m:sub>
                                  <m:r>
                                    <a:rPr lang="en-US" sz="1600" b="0" i="1" baseline="0" smtClean="0">
                                      <a:solidFill>
                                        <a:schemeClr val="tx1"/>
                                      </a:solidFill>
                                      <a:latin typeface="Cambria Math" panose="02040503050406030204" pitchFamily="18" charset="0"/>
                                    </a:rPr>
                                    <m:t>0</m:t>
                                  </m:r>
                                </m:sub>
                              </m:sSub>
                              <m:r>
                                <a:rPr lang="en-US" sz="1600" b="0" i="1" baseline="0" smtClean="0">
                                  <a:solidFill>
                                    <a:schemeClr val="tx1"/>
                                  </a:solidFill>
                                  <a:latin typeface="Cambria Math" panose="02040503050406030204" pitchFamily="18" charset="0"/>
                                </a:rPr>
                                <m:t>,</m:t>
                              </m:r>
                              <m:sSub>
                                <m:sSubPr>
                                  <m:ctrlPr>
                                    <a:rPr lang="ru-RU" sz="1600" b="0" i="1" baseline="0" smtClean="0">
                                      <a:solidFill>
                                        <a:schemeClr val="tx1"/>
                                      </a:solidFill>
                                      <a:latin typeface="Cambria Math" panose="02040503050406030204" pitchFamily="18" charset="0"/>
                                    </a:rPr>
                                  </m:ctrlPr>
                                </m:sSubPr>
                                <m:e>
                                  <m:r>
                                    <a:rPr lang="ru-RU" sz="1600" b="0" i="1" baseline="0" smtClean="0">
                                      <a:solidFill>
                                        <a:schemeClr val="tx1"/>
                                      </a:solidFill>
                                      <a:latin typeface="Cambria Math" panose="02040503050406030204" pitchFamily="18" charset="0"/>
                                    </a:rPr>
                                    <m:t>о</m:t>
                                  </m:r>
                                </m:e>
                                <m:sub>
                                  <m:r>
                                    <a:rPr lang="en-US" sz="1600" b="0" i="1" baseline="0" smtClean="0">
                                      <a:solidFill>
                                        <a:schemeClr val="tx1"/>
                                      </a:solidFill>
                                      <a:latin typeface="Cambria Math" panose="02040503050406030204" pitchFamily="18" charset="0"/>
                                    </a:rPr>
                                    <m:t>1</m:t>
                                  </m:r>
                                </m:sub>
                              </m:sSub>
                              <m:r>
                                <a:rPr lang="en-US" sz="1600" b="0" i="1" baseline="0" smtClean="0">
                                  <a:solidFill>
                                    <a:schemeClr val="tx1"/>
                                  </a:solidFill>
                                  <a:latin typeface="Cambria Math" panose="02040503050406030204" pitchFamily="18" charset="0"/>
                                </a:rPr>
                                <m:t>,…,</m:t>
                              </m:r>
                              <m:sSub>
                                <m:sSubPr>
                                  <m:ctrlPr>
                                    <a:rPr lang="ru-RU" sz="1600" b="0" i="1" baseline="0" smtClean="0">
                                      <a:solidFill>
                                        <a:schemeClr val="tx1"/>
                                      </a:solidFill>
                                      <a:latin typeface="Cambria Math" panose="02040503050406030204" pitchFamily="18" charset="0"/>
                                    </a:rPr>
                                  </m:ctrlPr>
                                </m:sSubPr>
                                <m:e>
                                  <m:r>
                                    <a:rPr lang="ru-RU" sz="1600" b="0" i="1" baseline="0" smtClean="0">
                                      <a:solidFill>
                                        <a:schemeClr val="tx1"/>
                                      </a:solidFill>
                                      <a:latin typeface="Cambria Math" panose="02040503050406030204" pitchFamily="18" charset="0"/>
                                    </a:rPr>
                                    <m:t>о</m:t>
                                  </m:r>
                                </m:e>
                                <m:sub>
                                  <m:r>
                                    <a:rPr lang="en-US" sz="1600" b="0" i="1" baseline="0" smtClean="0">
                                      <a:solidFill>
                                        <a:schemeClr val="tx1"/>
                                      </a:solidFill>
                                      <a:latin typeface="Cambria Math" panose="02040503050406030204" pitchFamily="18" charset="0"/>
                                    </a:rPr>
                                    <m:t>𝑡</m:t>
                                  </m:r>
                                </m:sub>
                              </m:sSub>
                            </m:oMath>
                          </a14:m>
                          <a:r>
                            <a:rPr lang="ru-RU" sz="1600" b="0" dirty="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rPr>
                                <m:t>𝑒</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𝑜</m:t>
                                  </m:r>
                                </m:e>
                                <m:sub>
                                  <m: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𝑘</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𝑎</m:t>
                                  </m:r>
                                </m:e>
                                <m:sub>
                                  <m:r>
                                    <a:rPr lang="en-US" sz="1600" b="0" i="1" smtClean="0">
                                      <a:solidFill>
                                        <a:schemeClr val="tx1"/>
                                      </a:solidFill>
                                      <a:latin typeface="Cambria Math" panose="02040503050406030204" pitchFamily="18" charset="0"/>
                                    </a:rPr>
                                    <m:t>𝑘</m:t>
                                  </m:r>
                                </m:sub>
                              </m:sSub>
                              <m:r>
                                <a:rPr lang="en-US" sz="1600" b="0" i="1" smtClean="0">
                                  <a:solidFill>
                                    <a:schemeClr val="tx1"/>
                                  </a:solidFill>
                                  <a:latin typeface="Cambria Math" panose="02040503050406030204" pitchFamily="18" charset="0"/>
                                </a:rPr>
                                <m:t>)</m:t>
                              </m:r>
                            </m:oMath>
                          </a14:m>
                          <a:r>
                            <a:rPr lang="en-US" sz="1600" b="0" dirty="0">
                              <a:solidFill>
                                <a:schemeClr val="tx1"/>
                              </a:solidFill>
                              <a:latin typeface="Times New Roman" panose="02020603050405020304" pitchFamily="18" charset="0"/>
                              <a:cs typeface="Times New Roman" panose="02020603050405020304" pitchFamily="18" charset="0"/>
                            </a:rPr>
                            <a:t> – </a:t>
                          </a:r>
                          <a:r>
                            <a:rPr lang="ru-RU" sz="1600" b="0" dirty="0">
                              <a:solidFill>
                                <a:schemeClr val="tx1"/>
                              </a:solidFill>
                              <a:latin typeface="Times New Roman" panose="02020603050405020304" pitchFamily="18" charset="0"/>
                              <a:cs typeface="Times New Roman" panose="02020603050405020304" pitchFamily="18" charset="0"/>
                            </a:rPr>
                            <a:t>вероятность</a:t>
                          </a:r>
                          <a:r>
                            <a:rPr lang="ru-RU" sz="1600" b="0" baseline="0" dirty="0">
                              <a:solidFill>
                                <a:schemeClr val="tx1"/>
                              </a:solidFill>
                              <a:latin typeface="Times New Roman" panose="02020603050405020304" pitchFamily="18" charset="0"/>
                              <a:cs typeface="Times New Roman" panose="02020603050405020304" pitchFamily="18" charset="0"/>
                            </a:rPr>
                            <a:t> того, что после опции </a:t>
                          </a:r>
                          <a14:m>
                            <m:oMath xmlns:m="http://schemas.openxmlformats.org/officeDocument/2006/math">
                              <m:sSub>
                                <m:sSubPr>
                                  <m:ctrlPr>
                                    <a:rPr lang="ru-RU"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𝑘</m:t>
                                  </m:r>
                                </m:sub>
                              </m:sSub>
                            </m:oMath>
                          </a14:m>
                          <a:r>
                            <a:rPr lang="en-US" sz="1600" b="0" dirty="0">
                              <a:solidFill>
                                <a:schemeClr val="tx1"/>
                              </a:solidFill>
                              <a:latin typeface="Times New Roman" panose="02020603050405020304" pitchFamily="18" charset="0"/>
                              <a:cs typeface="Times New Roman" panose="02020603050405020304" pitchFamily="18" charset="0"/>
                            </a:rPr>
                            <a:t> </a:t>
                          </a:r>
                          <a:r>
                            <a:rPr lang="ru-RU" sz="1600" b="0" dirty="0">
                              <a:solidFill>
                                <a:schemeClr val="tx1"/>
                              </a:solidFill>
                              <a:latin typeface="Times New Roman" panose="02020603050405020304" pitchFamily="18" charset="0"/>
                              <a:cs typeface="Times New Roman" panose="02020603050405020304" pitchFamily="18" charset="0"/>
                            </a:rPr>
                            <a:t>и</a:t>
                          </a:r>
                          <a:r>
                            <a:rPr lang="ru-RU" sz="1600" b="0" baseline="0" dirty="0">
                              <a:solidFill>
                                <a:schemeClr val="tx1"/>
                              </a:solidFill>
                              <a:latin typeface="Times New Roman" panose="02020603050405020304" pitchFamily="18" charset="0"/>
                              <a:cs typeface="Times New Roman" panose="02020603050405020304" pitchFamily="18" charset="0"/>
                            </a:rPr>
                            <a:t> действия </a:t>
                          </a:r>
                          <a14:m>
                            <m:oMath xmlns:m="http://schemas.openxmlformats.org/officeDocument/2006/math">
                              <m:sSub>
                                <m:sSubPr>
                                  <m:ctrlPr>
                                    <a:rPr lang="ru-RU"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𝑎</m:t>
                                  </m:r>
                                </m:e>
                                <m:sub>
                                  <m:r>
                                    <a:rPr lang="en-US" sz="1600" b="0" i="1" smtClean="0">
                                      <a:solidFill>
                                        <a:schemeClr val="tx1"/>
                                      </a:solidFill>
                                      <a:latin typeface="Cambria Math" panose="02040503050406030204" pitchFamily="18" charset="0"/>
                                    </a:rPr>
                                    <m:t>𝑘</m:t>
                                  </m:r>
                                </m:sub>
                              </m:sSub>
                              <m:r>
                                <a:rPr lang="en-US" sz="1600" b="0" i="0" smtClean="0">
                                  <a:solidFill>
                                    <a:schemeClr val="tx1"/>
                                  </a:solidFill>
                                  <a:latin typeface="Cambria Math" panose="02040503050406030204" pitchFamily="18" charset="0"/>
                                </a:rPr>
                                <m:t>,</m:t>
                              </m:r>
                            </m:oMath>
                          </a14:m>
                          <a:r>
                            <a:rPr lang="en-US" sz="1600" b="0" dirty="0">
                              <a:solidFill>
                                <a:schemeClr val="tx1"/>
                              </a:solidFill>
                              <a:latin typeface="Times New Roman" panose="02020603050405020304" pitchFamily="18" charset="0"/>
                              <a:cs typeface="Times New Roman" panose="02020603050405020304" pitchFamily="18" charset="0"/>
                            </a:rPr>
                            <a:t> </a:t>
                          </a:r>
                          <a:r>
                            <a:rPr lang="ru-RU" sz="1600" b="0" baseline="0" dirty="0">
                              <a:solidFill>
                                <a:schemeClr val="tx1"/>
                              </a:solidFill>
                              <a:latin typeface="Times New Roman" panose="02020603050405020304" pitchFamily="18" charset="0"/>
                              <a:cs typeface="Times New Roman" panose="02020603050405020304" pitchFamily="18" charset="0"/>
                            </a:rPr>
                            <a:t>агент получит наблюдение</a:t>
                          </a:r>
                          <a14:m>
                            <m:oMath xmlns:m="http://schemas.openxmlformats.org/officeDocument/2006/math">
                              <m:r>
                                <a:rPr lang="ru-RU" sz="1600" b="0" i="0" smtClean="0">
                                  <a:solidFill>
                                    <a:schemeClr val="tx1"/>
                                  </a:solidFill>
                                  <a:latin typeface="Cambria Math" panose="02040503050406030204" pitchFamily="18" charset="0"/>
                                </a:rPr>
                                <m:t> </m:t>
                              </m:r>
                              <m:sSub>
                                <m:sSubPr>
                                  <m:ctrlPr>
                                    <a:rPr lang="ru-RU" sz="1600" b="0" i="1" smtClean="0">
                                      <a:solidFill>
                                        <a:schemeClr val="tx1"/>
                                      </a:solidFill>
                                      <a:latin typeface="Cambria Math" panose="02040503050406030204" pitchFamily="18" charset="0"/>
                                    </a:rPr>
                                  </m:ctrlPr>
                                </m:sSubPr>
                                <m:e>
                                  <m:r>
                                    <a:rPr lang="ru-RU" sz="1600" b="0" i="1" smtClean="0">
                                      <a:solidFill>
                                        <a:schemeClr val="tx1"/>
                                      </a:solidFill>
                                      <a:latin typeface="Cambria Math" panose="02040503050406030204" pitchFamily="18" charset="0"/>
                                    </a:rPr>
                                    <m:t>о</m:t>
                                  </m:r>
                                </m:e>
                                <m:sub>
                                  <m:r>
                                    <a:rPr lang="en-US" sz="1600" b="0" i="1" smtClean="0">
                                      <a:solidFill>
                                        <a:schemeClr val="tx1"/>
                                      </a:solidFill>
                                      <a:latin typeface="Cambria Math" panose="02040503050406030204" pitchFamily="18" charset="0"/>
                                    </a:rPr>
                                    <m:t>𝑘</m:t>
                                  </m:r>
                                  <m:r>
                                    <a:rPr lang="ru-RU" sz="1600" b="0" i="1" smtClean="0">
                                      <a:solidFill>
                                        <a:schemeClr val="tx1"/>
                                      </a:solidFill>
                                      <a:latin typeface="Cambria Math" panose="02040503050406030204" pitchFamily="18" charset="0"/>
                                    </a:rPr>
                                    <m:t>+1</m:t>
                                  </m:r>
                                </m:sub>
                              </m:sSub>
                              <m:r>
                                <a:rPr lang="ru-RU" sz="1600" b="0" i="0" smtClean="0">
                                  <a:solidFill>
                                    <a:schemeClr val="tx1"/>
                                  </a:solidFill>
                                  <a:latin typeface="Cambria Math" panose="02040503050406030204" pitchFamily="18" charset="0"/>
                                </a:rPr>
                                <m:t>;</m:t>
                              </m:r>
                            </m:oMath>
                          </a14:m>
                          <a:endParaRPr lang="ru-RU" sz="1600" b="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a:rPr lang="en-US" sz="1600" b="0" i="1" smtClean="0">
                                  <a:solidFill>
                                    <a:schemeClr val="tx1"/>
                                  </a:solidFill>
                                  <a:latin typeface="Cambria Math" panose="02040503050406030204" pitchFamily="18" charset="0"/>
                                </a:rPr>
                                <m:t>𝜆</m:t>
                              </m:r>
                            </m:oMath>
                          </a14:m>
                          <a:r>
                            <a:rPr lang="ru-RU" sz="1600" b="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𝑎</m:t>
                                  </m:r>
                                </m:e>
                                <m:sub>
                                  <m:r>
                                    <a:rPr lang="en-US" sz="1600" b="0" i="1" smtClean="0">
                                      <a:solidFill>
                                        <a:schemeClr val="tx1"/>
                                      </a:solidFill>
                                      <a:latin typeface="Cambria Math" panose="02040503050406030204" pitchFamily="18" charset="0"/>
                                    </a:rPr>
                                    <m:t>𝑘</m:t>
                                  </m:r>
                                </m:sub>
                              </m:sSub>
                              <m:r>
                                <a:rPr lang="en-US" sz="1600" b="0" i="0"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𝑘</m:t>
                                  </m:r>
                                </m:sub>
                              </m:sSub>
                              <m:r>
                                <a:rPr lang="ru-RU" sz="1600" b="0" i="1" smtClean="0">
                                  <a:solidFill>
                                    <a:schemeClr val="tx1"/>
                                  </a:solidFill>
                                  <a:latin typeface="Cambria Math" panose="02040503050406030204" pitchFamily="18" charset="0"/>
                                </a:rPr>
                                <m:t>)</m:t>
                              </m:r>
                            </m:oMath>
                          </a14:m>
                          <a:r>
                            <a:rPr lang="ru-RU" sz="1600" b="0" dirty="0">
                              <a:solidFill>
                                <a:schemeClr val="tx1"/>
                              </a:solidFill>
                              <a:latin typeface="Times New Roman" panose="02020603050405020304" pitchFamily="18" charset="0"/>
                              <a:cs typeface="Times New Roman" panose="02020603050405020304" pitchFamily="18" charset="0"/>
                            </a:rPr>
                            <a:t> – вероятность</a:t>
                          </a:r>
                          <a:r>
                            <a:rPr lang="ru-RU" sz="1600" b="0" baseline="0" dirty="0">
                              <a:solidFill>
                                <a:schemeClr val="tx1"/>
                              </a:solidFill>
                              <a:latin typeface="Times New Roman" panose="02020603050405020304" pitchFamily="18" charset="0"/>
                              <a:cs typeface="Times New Roman" panose="02020603050405020304" pitchFamily="18" charset="0"/>
                            </a:rPr>
                            <a:t> того, что агент после опции </a:t>
                          </a: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𝑘</m:t>
                                  </m:r>
                                </m:sub>
                              </m:sSub>
                            </m:oMath>
                          </a14:m>
                          <a:r>
                            <a:rPr lang="ru-RU" sz="1600" b="0" dirty="0">
                              <a:solidFill>
                                <a:schemeClr val="tx1"/>
                              </a:solidFill>
                              <a:latin typeface="Times New Roman" panose="02020603050405020304" pitchFamily="18" charset="0"/>
                              <a:cs typeface="Times New Roman" panose="02020603050405020304" pitchFamily="18" charset="0"/>
                            </a:rPr>
                            <a:t> выберет действие </a:t>
                          </a: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𝑎</m:t>
                                  </m:r>
                                </m:e>
                                <m:sub>
                                  <m:r>
                                    <a:rPr lang="en-US" sz="1600" b="0" i="1" smtClean="0">
                                      <a:solidFill>
                                        <a:schemeClr val="tx1"/>
                                      </a:solidFill>
                                      <a:latin typeface="Cambria Math" panose="02040503050406030204" pitchFamily="18" charset="0"/>
                                    </a:rPr>
                                    <m:t>𝑘</m:t>
                                  </m:r>
                                </m:sub>
                              </m:sSub>
                              <m:r>
                                <a:rPr lang="en-US" sz="1600" b="0" i="0" smtClean="0">
                                  <a:solidFill>
                                    <a:schemeClr val="tx1"/>
                                  </a:solidFill>
                                  <a:latin typeface="Cambria Math" panose="02040503050406030204" pitchFamily="18" charset="0"/>
                                </a:rPr>
                                <m:t>;</m:t>
                              </m:r>
                            </m:oMath>
                          </a14:m>
                          <a:endParaRPr lang="en-US" sz="1600" b="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1600" b="0" dirty="0">
                              <a:solidFill>
                                <a:schemeClr val="tx1"/>
                              </a:solidFill>
                              <a:latin typeface="Times New Roman" panose="02020603050405020304" pitchFamily="18" charset="0"/>
                              <a:cs typeface="Times New Roman" panose="02020603050405020304" pitchFamily="18" charset="0"/>
                            </a:rPr>
                            <a:t>Произведение</a:t>
                          </a:r>
                          <a:r>
                            <a:rPr lang="ru-RU" sz="1600" b="0" baseline="0" dirty="0">
                              <a:solidFill>
                                <a:schemeClr val="tx1"/>
                              </a:solidFill>
                              <a:latin typeface="Times New Roman" panose="02020603050405020304" pitchFamily="18" charset="0"/>
                              <a:cs typeface="Times New Roman" panose="02020603050405020304" pitchFamily="18" charset="0"/>
                            </a:rPr>
                            <a:t> вероятностей  </a:t>
                          </a:r>
                          <a14:m>
                            <m:oMath xmlns:m="http://schemas.openxmlformats.org/officeDocument/2006/math">
                              <m:nary>
                                <m:naryPr>
                                  <m:chr m:val="∏"/>
                                  <m:ctrlPr>
                                    <a:rPr lang="ru-RU" sz="1600" b="0" i="1" baseline="0" smtClean="0">
                                      <a:solidFill>
                                        <a:schemeClr val="tx1"/>
                                      </a:solidFill>
                                      <a:latin typeface="Cambria Math" panose="02040503050406030204" pitchFamily="18" charset="0"/>
                                    </a:rPr>
                                  </m:ctrlPr>
                                </m:naryPr>
                                <m:sub>
                                  <m:r>
                                    <m:rPr>
                                      <m:brk m:alnAt="23"/>
                                    </m:rPr>
                                    <a:rPr lang="en-US" sz="1600" b="0" i="1" baseline="0" smtClean="0">
                                      <a:solidFill>
                                        <a:schemeClr val="tx1"/>
                                      </a:solidFill>
                                      <a:latin typeface="Cambria Math" panose="02040503050406030204" pitchFamily="18" charset="0"/>
                                    </a:rPr>
                                    <m:t>𝑘</m:t>
                                  </m:r>
                                  <m:r>
                                    <a:rPr lang="en-US" sz="1600" b="0" i="1" baseline="0" smtClean="0">
                                      <a:solidFill>
                                        <a:schemeClr val="tx1"/>
                                      </a:solidFill>
                                      <a:latin typeface="Cambria Math" panose="02040503050406030204" pitchFamily="18" charset="0"/>
                                    </a:rPr>
                                    <m:t>=0</m:t>
                                  </m:r>
                                </m:sub>
                                <m:sup>
                                  <m:r>
                                    <a:rPr lang="en-US" sz="1600" b="0" i="1" baseline="0" smtClean="0">
                                      <a:solidFill>
                                        <a:schemeClr val="tx1"/>
                                      </a:solidFill>
                                      <a:latin typeface="Cambria Math" panose="02040503050406030204" pitchFamily="18" charset="0"/>
                                    </a:rPr>
                                    <m:t>𝑡</m:t>
                                  </m:r>
                                  <m:r>
                                    <a:rPr lang="en-US" sz="1600" b="0" i="1" baseline="0" smtClean="0">
                                      <a:solidFill>
                                        <a:schemeClr val="tx1"/>
                                      </a:solidFill>
                                      <a:latin typeface="Cambria Math" panose="02040503050406030204" pitchFamily="18" charset="0"/>
                                    </a:rPr>
                                    <m:t>−1</m:t>
                                  </m:r>
                                </m:sup>
                                <m:e>
                                  <m:r>
                                    <a:rPr lang="en-US" sz="1600" b="0" i="1" smtClean="0">
                                      <a:solidFill>
                                        <a:schemeClr val="tx1"/>
                                      </a:solidFill>
                                      <a:latin typeface="Cambria Math" panose="02040503050406030204" pitchFamily="18" charset="0"/>
                                    </a:rPr>
                                    <m:t>𝑒</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𝑜</m:t>
                                      </m:r>
                                    </m:e>
                                    <m:sub>
                                      <m: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𝑘</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𝑎</m:t>
                                      </m:r>
                                    </m:e>
                                    <m:sub>
                                      <m:r>
                                        <a:rPr lang="en-US" sz="1600" b="0" i="1" smtClean="0">
                                          <a:solidFill>
                                            <a:schemeClr val="tx1"/>
                                          </a:solidFill>
                                          <a:latin typeface="Cambria Math" panose="02040503050406030204" pitchFamily="18" charset="0"/>
                                        </a:rPr>
                                        <m:t>𝑘</m:t>
                                      </m:r>
                                    </m:sub>
                                  </m:sSub>
                                  <m:r>
                                    <a:rPr lang="en-US" sz="1600" b="0" i="1" smtClean="0">
                                      <a:solidFill>
                                        <a:schemeClr val="tx1"/>
                                      </a:solidFill>
                                      <a:latin typeface="Cambria Math" panose="02040503050406030204" pitchFamily="18" charset="0"/>
                                    </a:rPr>
                                    <m:t>)</m:t>
                                  </m:r>
                                </m:e>
                              </m:nary>
                              <m:r>
                                <a:rPr lang="en-US" sz="1600" b="0" i="1" smtClean="0">
                                  <a:solidFill>
                                    <a:schemeClr val="tx1"/>
                                  </a:solidFill>
                                  <a:latin typeface="Cambria Math" panose="02040503050406030204" pitchFamily="18" charset="0"/>
                                </a:rPr>
                                <m:t>𝜆</m:t>
                              </m:r>
                            </m:oMath>
                          </a14:m>
                          <a:r>
                            <a:rPr lang="ru-RU" sz="1600" b="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𝑎</m:t>
                                  </m:r>
                                </m:e>
                                <m:sub>
                                  <m:r>
                                    <a:rPr lang="en-US" sz="1600" b="0" i="1" smtClean="0">
                                      <a:solidFill>
                                        <a:schemeClr val="tx1"/>
                                      </a:solidFill>
                                      <a:latin typeface="Cambria Math" panose="02040503050406030204" pitchFamily="18" charset="0"/>
                                    </a:rPr>
                                    <m:t>𝑘</m:t>
                                  </m:r>
                                </m:sub>
                              </m:sSub>
                              <m:r>
                                <a:rPr lang="en-US" sz="1600" b="0" i="0"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h</m:t>
                                  </m:r>
                                </m:e>
                                <m:sub>
                                  <m:r>
                                    <a:rPr lang="en-US" sz="1600" b="0" i="1" smtClean="0">
                                      <a:solidFill>
                                        <a:schemeClr val="tx1"/>
                                      </a:solidFill>
                                      <a:latin typeface="Cambria Math" panose="02040503050406030204" pitchFamily="18" charset="0"/>
                                    </a:rPr>
                                    <m:t>𝑘</m:t>
                                  </m:r>
                                </m:sub>
                              </m:sSub>
                              <m:r>
                                <a:rPr lang="ru-RU" sz="1600" b="0" i="1" smtClean="0">
                                  <a:solidFill>
                                    <a:schemeClr val="tx1"/>
                                  </a:solidFill>
                                  <a:latin typeface="Cambria Math" panose="02040503050406030204" pitchFamily="18" charset="0"/>
                                </a:rPr>
                                <m:t>)</m:t>
                              </m:r>
                            </m:oMath>
                          </a14:m>
                          <a:r>
                            <a:rPr lang="ru-RU" sz="1600" b="0" dirty="0">
                              <a:solidFill>
                                <a:schemeClr val="tx1"/>
                              </a:solidFill>
                              <a:latin typeface="Times New Roman" panose="02020603050405020304" pitchFamily="18" charset="0"/>
                              <a:cs typeface="Times New Roman" panose="02020603050405020304" pitchFamily="18" charset="0"/>
                            </a:rPr>
                            <a:t>  описывает вероятность всей последовательности действий и наблюдений</a:t>
                          </a:r>
                          <a:r>
                            <a:rPr lang="ru-RU" sz="1600" b="0" baseline="0" dirty="0">
                              <a:solidFill>
                                <a:schemeClr val="tx1"/>
                              </a:solidFill>
                              <a:latin typeface="Times New Roman" panose="02020603050405020304" pitchFamily="18" charset="0"/>
                              <a:cs typeface="Times New Roman" panose="02020603050405020304" pitchFamily="18" charset="0"/>
                            </a:rPr>
                            <a:t>. Для того, чтобы опция была реализуема – произведение должно быть больше 0.</a:t>
                          </a:r>
                          <a:endParaRPr lang="ru-RU" sz="1600" b="0" dirty="0">
                            <a:solidFill>
                              <a:schemeClr val="tx1"/>
                            </a:solidFill>
                            <a:latin typeface="Times New Roman" panose="02020603050405020304" pitchFamily="18" charset="0"/>
                            <a:cs typeface="Times New Roman" panose="02020603050405020304" pitchFamily="18" charset="0"/>
                          </a:endParaRPr>
                        </a:p>
                        <a:p>
                          <a:endParaRPr 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2623383"/>
                      </a:ext>
                    </a:extLst>
                  </a:tr>
                </a:tbl>
              </a:graphicData>
            </a:graphic>
          </p:graphicFrame>
        </mc:Choice>
        <mc:Fallback xmlns="">
          <p:graphicFrame>
            <p:nvGraphicFramePr>
              <p:cNvPr id="4" name="Объект 3"/>
              <p:cNvGraphicFramePr>
                <a:graphicFrameLocks noGrp="1"/>
              </p:cNvGraphicFramePr>
              <p:nvPr>
                <p:ph idx="1"/>
                <p:extLst>
                  <p:ext uri="{D42A27DB-BD31-4B8C-83A1-F6EECF244321}">
                    <p14:modId xmlns:p14="http://schemas.microsoft.com/office/powerpoint/2010/main" val="2069499725"/>
                  </p:ext>
                </p:extLst>
              </p:nvPr>
            </p:nvGraphicFramePr>
            <p:xfrm>
              <a:off x="304800" y="230909"/>
              <a:ext cx="11720944" cy="6370170"/>
            </p:xfrm>
            <a:graphic>
              <a:graphicData uri="http://schemas.openxmlformats.org/drawingml/2006/table">
                <a:tbl>
                  <a:tblPr firstRow="1" bandRow="1">
                    <a:tableStyleId>{5C22544A-7EE6-4342-B048-85BDC9FD1C3A}</a:tableStyleId>
                  </a:tblPr>
                  <a:tblGrid>
                    <a:gridCol w="5860472">
                      <a:extLst>
                        <a:ext uri="{9D8B030D-6E8A-4147-A177-3AD203B41FA5}">
                          <a16:colId xmlns:a16="http://schemas.microsoft.com/office/drawing/2014/main" val="126226131"/>
                        </a:ext>
                      </a:extLst>
                    </a:gridCol>
                    <a:gridCol w="5860472">
                      <a:extLst>
                        <a:ext uri="{9D8B030D-6E8A-4147-A177-3AD203B41FA5}">
                          <a16:colId xmlns:a16="http://schemas.microsoft.com/office/drawing/2014/main" val="3473235325"/>
                        </a:ext>
                      </a:extLst>
                    </a:gridCol>
                  </a:tblGrid>
                  <a:tr h="3108626">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r="-99896" b="-1050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100104" b="-105098"/>
                          </a:stretch>
                        </a:blipFill>
                      </a:tcPr>
                    </a:tc>
                    <a:extLst>
                      <a:ext uri="{0D108BD9-81ED-4DB2-BD59-A6C34878D82A}">
                        <a16:rowId xmlns:a16="http://schemas.microsoft.com/office/drawing/2014/main" val="3894254941"/>
                      </a:ext>
                    </a:extLst>
                  </a:tr>
                  <a:tr h="3261544">
                    <a:tc gridSpan="2">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95149"/>
                          </a:stretch>
                        </a:blipFill>
                      </a:tcPr>
                    </a:tc>
                    <a:tc hMerge="1">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2623383"/>
                      </a:ext>
                    </a:extLst>
                  </a:tr>
                </a:tbl>
              </a:graphicData>
            </a:graphic>
          </p:graphicFrame>
        </mc:Fallback>
      </mc:AlternateContent>
    </p:spTree>
    <p:extLst>
      <p:ext uri="{BB962C8B-B14F-4D97-AF65-F5344CB8AC3E}">
        <p14:creationId xmlns:p14="http://schemas.microsoft.com/office/powerpoint/2010/main" val="1834349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60481"/>
          </a:xfrm>
          <a:prstGeom prst="rect">
            <a:avLst/>
          </a:prstGeom>
        </p:spPr>
      </p:pic>
      <p:sp>
        <p:nvSpPr>
          <p:cNvPr id="3" name="Text 0"/>
          <p:cNvSpPr/>
          <p:nvPr/>
        </p:nvSpPr>
        <p:spPr>
          <a:xfrm>
            <a:off x="5157094" y="459780"/>
            <a:ext cx="6449814" cy="1044972"/>
          </a:xfrm>
          <a:prstGeom prst="rect">
            <a:avLst/>
          </a:prstGeom>
          <a:noFill/>
          <a:ln/>
        </p:spPr>
        <p:txBody>
          <a:bodyPr wrap="square" lIns="0" tIns="0" rIns="0" bIns="0" rtlCol="0" anchor="t"/>
          <a:lstStyle/>
          <a:p>
            <a:pPr>
              <a:lnSpc>
                <a:spcPts val="4083"/>
              </a:lnSpc>
            </a:pPr>
            <a:r>
              <a:rPr lang="en-US" sz="3250" b="1" kern="0" spc="-98" dirty="0">
                <a:solidFill>
                  <a:srgbClr val="000000"/>
                </a:solidFill>
                <a:latin typeface="Times New Roman" panose="02020603050405020304" pitchFamily="18" charset="0"/>
                <a:ea typeface="Inter Bold" pitchFamily="34" charset="-122"/>
                <a:cs typeface="Times New Roman" panose="02020603050405020304" pitchFamily="18" charset="0"/>
              </a:rPr>
              <a:t>Символьный граундинг: </a:t>
            </a:r>
            <a:r>
              <a:rPr lang="en-US" sz="3250" b="1" kern="0" spc="-98" dirty="0" err="1">
                <a:solidFill>
                  <a:srgbClr val="000000"/>
                </a:solidFill>
                <a:latin typeface="Times New Roman" panose="02020603050405020304" pitchFamily="18" charset="0"/>
                <a:ea typeface="Inter Bold" pitchFamily="34" charset="-122"/>
                <a:cs typeface="Times New Roman" panose="02020603050405020304" pitchFamily="18" charset="0"/>
              </a:rPr>
              <a:t>ViLGPT</a:t>
            </a:r>
            <a:endParaRPr lang="en-US" sz="32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5157094" y="1755478"/>
            <a:ext cx="417909" cy="417909"/>
          </a:xfrm>
          <a:prstGeom prst="rect">
            <a:avLst/>
          </a:prstGeom>
        </p:spPr>
      </p:pic>
      <p:sp>
        <p:nvSpPr>
          <p:cNvPr id="5" name="Text 1"/>
          <p:cNvSpPr/>
          <p:nvPr/>
        </p:nvSpPr>
        <p:spPr>
          <a:xfrm>
            <a:off x="5157094" y="2340571"/>
            <a:ext cx="2089844" cy="261144"/>
          </a:xfrm>
          <a:prstGeom prst="rect">
            <a:avLst/>
          </a:prstGeom>
          <a:noFill/>
          <a:ln/>
        </p:spPr>
        <p:txBody>
          <a:bodyPr wrap="none" lIns="0" tIns="0" rIns="0" bIns="0" rtlCol="0" anchor="t"/>
          <a:lstStyle/>
          <a:p>
            <a:pPr>
              <a:lnSpc>
                <a:spcPts val="2042"/>
              </a:lnSpc>
            </a:pPr>
            <a:r>
              <a:rPr lang="en-US" b="1" kern="0" spc="-49" dirty="0">
                <a:solidFill>
                  <a:srgbClr val="272525"/>
                </a:solidFill>
                <a:latin typeface="Times New Roman" panose="02020603050405020304" pitchFamily="18" charset="0"/>
                <a:ea typeface="Inter Bold" pitchFamily="34" charset="-122"/>
                <a:cs typeface="Times New Roman" panose="02020603050405020304" pitchFamily="18" charset="0"/>
              </a:rPr>
              <a:t>Текстовый поток</a:t>
            </a:r>
            <a:endParaRPr lang="en-US" dirty="0">
              <a:latin typeface="Times New Roman" panose="02020603050405020304" pitchFamily="18" charset="0"/>
              <a:cs typeface="Times New Roman" panose="02020603050405020304" pitchFamily="18" charset="0"/>
            </a:endParaRPr>
          </a:p>
        </p:txBody>
      </p:sp>
      <p:sp>
        <p:nvSpPr>
          <p:cNvPr id="6" name="Text 2"/>
          <p:cNvSpPr/>
          <p:nvPr/>
        </p:nvSpPr>
        <p:spPr>
          <a:xfrm>
            <a:off x="5157094" y="2702024"/>
            <a:ext cx="6449814" cy="267493"/>
          </a:xfrm>
          <a:prstGeom prst="rect">
            <a:avLst/>
          </a:prstGeom>
          <a:noFill/>
          <a:ln/>
        </p:spPr>
        <p:txBody>
          <a:bodyPr wrap="none" lIns="0" tIns="0" rIns="0" bIns="0" rtlCol="0" anchor="t"/>
          <a:lstStyle/>
          <a:p>
            <a:pPr>
              <a:lnSpc>
                <a:spcPts val="2083"/>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Использует архитектуру трансформера для обработки текста.</a:t>
            </a:r>
            <a:endParaRPr lang="en-US" sz="16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5157094" y="3471070"/>
            <a:ext cx="417909" cy="417909"/>
          </a:xfrm>
          <a:prstGeom prst="rect">
            <a:avLst/>
          </a:prstGeom>
        </p:spPr>
      </p:pic>
      <p:sp>
        <p:nvSpPr>
          <p:cNvPr id="8" name="Text 3"/>
          <p:cNvSpPr/>
          <p:nvPr/>
        </p:nvSpPr>
        <p:spPr>
          <a:xfrm>
            <a:off x="5157094" y="4056162"/>
            <a:ext cx="2089844" cy="261144"/>
          </a:xfrm>
          <a:prstGeom prst="rect">
            <a:avLst/>
          </a:prstGeom>
          <a:noFill/>
          <a:ln/>
        </p:spPr>
        <p:txBody>
          <a:bodyPr wrap="none" lIns="0" tIns="0" rIns="0" bIns="0" rtlCol="0" anchor="t"/>
          <a:lstStyle/>
          <a:p>
            <a:pPr>
              <a:lnSpc>
                <a:spcPts val="2042"/>
              </a:lnSpc>
            </a:pPr>
            <a:r>
              <a:rPr lang="en-US" b="1" kern="0" spc="-49" dirty="0">
                <a:solidFill>
                  <a:srgbClr val="272525"/>
                </a:solidFill>
                <a:latin typeface="Times New Roman" panose="02020603050405020304" pitchFamily="18" charset="0"/>
                <a:ea typeface="Inter Bold" pitchFamily="34" charset="-122"/>
                <a:cs typeface="Times New Roman" panose="02020603050405020304" pitchFamily="18" charset="0"/>
              </a:rPr>
              <a:t>Визуальный поток</a:t>
            </a:r>
            <a:endParaRPr lang="en-US" dirty="0">
              <a:latin typeface="Times New Roman" panose="02020603050405020304" pitchFamily="18" charset="0"/>
              <a:cs typeface="Times New Roman" panose="02020603050405020304" pitchFamily="18" charset="0"/>
            </a:endParaRPr>
          </a:p>
        </p:txBody>
      </p:sp>
      <p:sp>
        <p:nvSpPr>
          <p:cNvPr id="9" name="Text 4"/>
          <p:cNvSpPr/>
          <p:nvPr/>
        </p:nvSpPr>
        <p:spPr>
          <a:xfrm>
            <a:off x="5157094" y="4417616"/>
            <a:ext cx="6449814" cy="267493"/>
          </a:xfrm>
          <a:prstGeom prst="rect">
            <a:avLst/>
          </a:prstGeom>
          <a:noFill/>
          <a:ln/>
        </p:spPr>
        <p:txBody>
          <a:bodyPr wrap="none" lIns="0" tIns="0" rIns="0" bIns="0" rtlCol="0" anchor="t"/>
          <a:lstStyle/>
          <a:p>
            <a:pPr>
              <a:lnSpc>
                <a:spcPts val="2083"/>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Обрабатывает визуальные признаки с </a:t>
            </a:r>
            <a:r>
              <a:rPr lang="en-US" sz="1600" kern="0" spc="-27" dirty="0" err="1">
                <a:solidFill>
                  <a:srgbClr val="272525"/>
                </a:solidFill>
                <a:latin typeface="Times New Roman" panose="02020603050405020304" pitchFamily="18" charset="0"/>
                <a:ea typeface="Inter" pitchFamily="34" charset="-122"/>
                <a:cs typeface="Times New Roman" panose="02020603050405020304" pitchFamily="18" charset="0"/>
              </a:rPr>
              <a:t>помощью</a:t>
            </a: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 CNN</a:t>
            </a:r>
            <a:r>
              <a:rPr lang="ru-RU" sz="1600" kern="0" spc="-27" dirty="0">
                <a:solidFill>
                  <a:srgbClr val="272525"/>
                </a:solidFill>
                <a:latin typeface="Times New Roman" panose="02020603050405020304" pitchFamily="18" charset="0"/>
                <a:ea typeface="Inter" pitchFamily="34" charset="-122"/>
                <a:cs typeface="Times New Roman" panose="02020603050405020304" pitchFamily="18" charset="0"/>
              </a:rPr>
              <a:t> и </a:t>
            </a:r>
            <a:r>
              <a:rPr lang="ru-RU" sz="1600" kern="0" spc="-27" dirty="0" err="1">
                <a:solidFill>
                  <a:srgbClr val="272525"/>
                </a:solidFill>
                <a:latin typeface="Times New Roman" panose="02020603050405020304" pitchFamily="18" charset="0"/>
                <a:ea typeface="Inter" pitchFamily="34" charset="-122"/>
                <a:cs typeface="Times New Roman" panose="02020603050405020304" pitchFamily="18" charset="0"/>
              </a:rPr>
              <a:t>трансформеров</a:t>
            </a: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5157094" y="5186661"/>
            <a:ext cx="417909" cy="417909"/>
          </a:xfrm>
          <a:prstGeom prst="rect">
            <a:avLst/>
          </a:prstGeom>
        </p:spPr>
      </p:pic>
      <p:sp>
        <p:nvSpPr>
          <p:cNvPr id="11" name="Text 5"/>
          <p:cNvSpPr/>
          <p:nvPr/>
        </p:nvSpPr>
        <p:spPr>
          <a:xfrm>
            <a:off x="5157094" y="5771754"/>
            <a:ext cx="2089844" cy="261144"/>
          </a:xfrm>
          <a:prstGeom prst="rect">
            <a:avLst/>
          </a:prstGeom>
          <a:noFill/>
          <a:ln/>
        </p:spPr>
        <p:txBody>
          <a:bodyPr wrap="none" lIns="0" tIns="0" rIns="0" bIns="0" rtlCol="0" anchor="t"/>
          <a:lstStyle/>
          <a:p>
            <a:pPr>
              <a:lnSpc>
                <a:spcPts val="2042"/>
              </a:lnSpc>
            </a:pPr>
            <a:r>
              <a:rPr lang="en-US" b="1" kern="0" spc="-49" dirty="0">
                <a:solidFill>
                  <a:srgbClr val="272525"/>
                </a:solidFill>
                <a:latin typeface="Times New Roman" panose="02020603050405020304" pitchFamily="18" charset="0"/>
                <a:ea typeface="Inter Bold" pitchFamily="34" charset="-122"/>
                <a:cs typeface="Times New Roman" panose="02020603050405020304" pitchFamily="18" charset="0"/>
              </a:rPr>
              <a:t>Кросс-внимание</a:t>
            </a:r>
            <a:endParaRPr lang="en-US" dirty="0">
              <a:latin typeface="Times New Roman" panose="02020603050405020304" pitchFamily="18" charset="0"/>
              <a:cs typeface="Times New Roman" panose="02020603050405020304" pitchFamily="18" charset="0"/>
            </a:endParaRPr>
          </a:p>
        </p:txBody>
      </p:sp>
      <p:sp>
        <p:nvSpPr>
          <p:cNvPr id="12" name="Text 6"/>
          <p:cNvSpPr/>
          <p:nvPr/>
        </p:nvSpPr>
        <p:spPr>
          <a:xfrm>
            <a:off x="5157094" y="6133207"/>
            <a:ext cx="6449814" cy="267493"/>
          </a:xfrm>
          <a:prstGeom prst="rect">
            <a:avLst/>
          </a:prstGeom>
          <a:noFill/>
          <a:ln/>
        </p:spPr>
        <p:txBody>
          <a:bodyPr wrap="none" lIns="0" tIns="0" rIns="0" bIns="0" rtlCol="0" anchor="t"/>
          <a:lstStyle/>
          <a:p>
            <a:pPr>
              <a:lnSpc>
                <a:spcPts val="2083"/>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Связывает текстовые и визуальные потоки.</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662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D47B48-D2B2-095D-83CD-AE4FD9F8515D}"/>
              </a:ext>
            </a:extLst>
          </p:cNvPr>
          <p:cNvSpPr>
            <a:spLocks noGrp="1"/>
          </p:cNvSpPr>
          <p:nvPr>
            <p:ph type="title"/>
          </p:nvPr>
        </p:nvSpPr>
        <p:spPr>
          <a:xfrm>
            <a:off x="306002" y="396066"/>
            <a:ext cx="8911889" cy="427355"/>
          </a:xfrm>
        </p:spPr>
        <p:txBody>
          <a:bodyPr>
            <a:noAutofit/>
          </a:bodyPr>
          <a:lstStyle/>
          <a:p>
            <a:r>
              <a:rPr lang="ru-RU" sz="3300" b="1" dirty="0">
                <a:latin typeface="Times New Roman" panose="02020603050405020304" pitchFamily="18" charset="0"/>
                <a:cs typeface="Times New Roman" panose="02020603050405020304" pitchFamily="18" charset="0"/>
              </a:rPr>
              <a:t>Символьный </a:t>
            </a:r>
            <a:r>
              <a:rPr lang="ru-RU" sz="3300" b="1" dirty="0" err="1">
                <a:latin typeface="Times New Roman" panose="02020603050405020304" pitchFamily="18" charset="0"/>
                <a:cs typeface="Times New Roman" panose="02020603050405020304" pitchFamily="18" charset="0"/>
              </a:rPr>
              <a:t>граундинг</a:t>
            </a:r>
            <a:r>
              <a:rPr lang="ru-RU" sz="3300" b="1" dirty="0">
                <a:latin typeface="Times New Roman" panose="02020603050405020304" pitchFamily="18" charset="0"/>
                <a:cs typeface="Times New Roman" panose="02020603050405020304" pitchFamily="18" charset="0"/>
              </a:rPr>
              <a:t> в 2024 году</a:t>
            </a:r>
            <a:br>
              <a:rPr lang="ru-RU" sz="3300" b="1" dirty="0">
                <a:latin typeface="Times New Roman" panose="02020603050405020304" pitchFamily="18" charset="0"/>
                <a:cs typeface="Times New Roman" panose="02020603050405020304" pitchFamily="18" charset="0"/>
              </a:rPr>
            </a:br>
            <a:r>
              <a:rPr lang="ru-RU" sz="3300" b="1" dirty="0">
                <a:latin typeface="Times New Roman" panose="02020603050405020304" pitchFamily="18" charset="0"/>
                <a:cs typeface="Times New Roman" panose="02020603050405020304" pitchFamily="18" charset="0"/>
              </a:rPr>
              <a:t>Анализируем контекст</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397D8796-C9F2-8A79-1C52-7286BA4445D8}"/>
                  </a:ext>
                </a:extLst>
              </p:cNvPr>
              <p:cNvSpPr>
                <a:spLocks noGrp="1"/>
              </p:cNvSpPr>
              <p:nvPr>
                <p:ph idx="1"/>
              </p:nvPr>
            </p:nvSpPr>
            <p:spPr>
              <a:xfrm>
                <a:off x="-69668" y="1171983"/>
                <a:ext cx="7809742" cy="5120245"/>
              </a:xfrm>
            </p:spPr>
            <p:txBody>
              <a:bodyPr>
                <a:noAutofit/>
              </a:bodyPr>
              <a:lstStyle/>
              <a:p>
                <a:pPr lvl="1">
                  <a:lnSpc>
                    <a:spcPct val="170000"/>
                  </a:lnSpc>
                </a:pPr>
                <a:r>
                  <a:rPr lang="ru-RU" sz="1600" b="1" dirty="0">
                    <a:latin typeface="Times New Roman" panose="02020603050405020304" pitchFamily="18" charset="0"/>
                    <a:cs typeface="Times New Roman" panose="02020603050405020304" pitchFamily="18" charset="0"/>
                  </a:rPr>
                  <a:t>Простой способ</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разделение на патчи</a:t>
                </a:r>
                <a:r>
                  <a:rPr lang="ru-RU" sz="1600" dirty="0">
                    <a:latin typeface="Times New Roman" panose="02020603050405020304" pitchFamily="18" charset="0"/>
                    <a:cs typeface="Times New Roman" panose="02020603050405020304" pitchFamily="18" charset="0"/>
                  </a:rPr>
                  <a:t>. Изображение </a:t>
                </a:r>
                <a14:m>
                  <m:oMath xmlns:m="http://schemas.openxmlformats.org/officeDocument/2006/math">
                    <m:r>
                      <a:rPr lang="ru-RU" sz="1600" i="1" smtClean="0">
                        <a:latin typeface="Cambria Math" panose="02040503050406030204" pitchFamily="18" charset="0"/>
                      </a:rPr>
                      <m:t>𝐼</m:t>
                    </m:r>
                    <m:r>
                      <a:rPr lang="ru-RU" sz="1600" i="1" smtClean="0">
                        <a:latin typeface="Cambria Math" panose="02040503050406030204" pitchFamily="18" charset="0"/>
                      </a:rPr>
                      <m:t>∈</m:t>
                    </m:r>
                    <m:sSup>
                      <m:sSupPr>
                        <m:ctrlPr>
                          <a:rPr lang="ru-RU" sz="1600" i="1" smtClean="0">
                            <a:solidFill>
                              <a:srgbClr val="836967"/>
                            </a:solidFill>
                            <a:latin typeface="Cambria Math" panose="02040503050406030204" pitchFamily="18" charset="0"/>
                          </a:rPr>
                        </m:ctrlPr>
                      </m:sSupPr>
                      <m:e>
                        <m:r>
                          <a:rPr lang="ru-RU" sz="1600" i="1" smtClean="0">
                            <a:latin typeface="Cambria Math" panose="02040503050406030204" pitchFamily="18" charset="0"/>
                          </a:rPr>
                          <m:t>ℝ</m:t>
                        </m:r>
                      </m:e>
                      <m:sup>
                        <m:r>
                          <a:rPr lang="ru-RU" sz="1600" i="1" smtClean="0">
                            <a:latin typeface="Cambria Math" panose="02040503050406030204" pitchFamily="18" charset="0"/>
                          </a:rPr>
                          <m:t>𝐻</m:t>
                        </m:r>
                        <m:r>
                          <a:rPr lang="ru-RU"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𝑊</m:t>
                        </m:r>
                        <m:r>
                          <a:rPr lang="ru-RU" sz="1600" i="1" smtClean="0">
                            <a:latin typeface="Cambria Math" panose="02040503050406030204" pitchFamily="18" charset="0"/>
                          </a:rPr>
                          <m:t>×3</m:t>
                        </m:r>
                      </m:sup>
                    </m:sSup>
                  </m:oMath>
                </a14:m>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делится на патчи размером</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oMath>
                </a14:m>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что даёт</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𝐻𝑊</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2</m:t>
                            </m:r>
                          </m:sup>
                        </m:sSup>
                      </m:den>
                    </m:f>
                  </m:oMath>
                </a14:m>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патчей. Каждый патч разворачивается в вектор и проецируется в пространство меньшей размерности, создавая токены.</a:t>
                </a:r>
              </a:p>
              <a:p>
                <a:pPr lvl="1">
                  <a:lnSpc>
                    <a:spcPct val="170000"/>
                  </a:lnSpc>
                </a:pPr>
                <a:r>
                  <a:rPr lang="ru-RU" sz="1600" b="1" dirty="0">
                    <a:latin typeface="Times New Roman" panose="02020603050405020304" pitchFamily="18" charset="0"/>
                    <a:cs typeface="Times New Roman" panose="02020603050405020304" pitchFamily="18" charset="0"/>
                  </a:rPr>
                  <a:t>Усложненная</a:t>
                </a:r>
                <a:r>
                  <a:rPr lang="en-US" sz="1600" b="1" dirty="0">
                    <a:latin typeface="Times New Roman" panose="02020603050405020304" pitchFamily="18" charset="0"/>
                    <a:cs typeface="Times New Roman" panose="02020603050405020304" pitchFamily="18" charset="0"/>
                  </a:rPr>
                  <a:t>:</a:t>
                </a:r>
                <a:endParaRPr lang="ru-RU" sz="1600" b="1" dirty="0">
                  <a:latin typeface="Times New Roman" panose="02020603050405020304" pitchFamily="18" charset="0"/>
                  <a:cs typeface="Times New Roman" panose="02020603050405020304" pitchFamily="18" charset="0"/>
                </a:endParaRPr>
              </a:p>
              <a:p>
                <a:pPr lvl="2">
                  <a:lnSpc>
                    <a:spcPct val="170000"/>
                  </a:lnSpc>
                </a:pPr>
                <a:r>
                  <a:rPr lang="ru-RU" sz="1600" dirty="0">
                    <a:latin typeface="Times New Roman" panose="02020603050405020304" pitchFamily="18" charset="0"/>
                    <a:cs typeface="Times New Roman" panose="02020603050405020304" pitchFamily="18" charset="0"/>
                  </a:rPr>
                  <a:t>В одной из первых работ по </a:t>
                </a:r>
                <a:r>
                  <a:rPr lang="en-US" sz="1600" dirty="0" err="1">
                    <a:latin typeface="Times New Roman" panose="02020603050405020304" pitchFamily="18" charset="0"/>
                    <a:cs typeface="Times New Roman" panose="02020603050405020304" pitchFamily="18" charset="0"/>
                  </a:rPr>
                  <a:t>ViT</a:t>
                </a:r>
                <a:r>
                  <a:rPr lang="en-US" sz="1600" dirty="0">
                    <a:latin typeface="Times New Roman" panose="02020603050405020304" pitchFamily="18" charset="0"/>
                    <a:cs typeface="Times New Roman" panose="02020603050405020304" pitchFamily="18" charset="0"/>
                  </a:rPr>
                  <a:t> – Wu et al., </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Visual Transformers: Token-based Image Representation and Processing for Computer Vision</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представлена </a:t>
                </a:r>
                <a:r>
                  <a:rPr lang="ru-RU" sz="1600" dirty="0" err="1">
                    <a:latin typeface="Times New Roman" panose="02020603050405020304" pitchFamily="18" charset="0"/>
                    <a:cs typeface="Times New Roman" panose="02020603050405020304" pitchFamily="18" charset="0"/>
                  </a:rPr>
                  <a:t>токенизация</a:t>
                </a:r>
                <a:r>
                  <a:rPr lang="ru-RU" sz="1600" dirty="0">
                    <a:latin typeface="Times New Roman" panose="02020603050405020304" pitchFamily="18" charset="0"/>
                    <a:cs typeface="Times New Roman" panose="02020603050405020304" pitchFamily="18" charset="0"/>
                  </a:rPr>
                  <a:t> с использованием </a:t>
                </a:r>
                <a:r>
                  <a:rPr lang="ru-RU" sz="1600" dirty="0" err="1">
                    <a:latin typeface="Times New Roman" panose="02020603050405020304" pitchFamily="18" charset="0"/>
                    <a:cs typeface="Times New Roman" panose="02020603050405020304" pitchFamily="18" charset="0"/>
                  </a:rPr>
                  <a:t>трансформеров</a:t>
                </a:r>
                <a:endParaRPr lang="ru-RU" sz="1600" dirty="0">
                  <a:latin typeface="Times New Roman" panose="02020603050405020304" pitchFamily="18" charset="0"/>
                  <a:cs typeface="Times New Roman" panose="02020603050405020304" pitchFamily="18" charset="0"/>
                </a:endParaRPr>
              </a:p>
              <a:p>
                <a:pPr lvl="2">
                  <a:lnSpc>
                    <a:spcPct val="170000"/>
                  </a:lnSpc>
                </a:pPr>
                <a:r>
                  <a:rPr lang="ru-RU" sz="1600" dirty="0">
                    <a:latin typeface="Times New Roman" panose="02020603050405020304" pitchFamily="18" charset="0"/>
                    <a:cs typeface="Times New Roman" panose="02020603050405020304" pitchFamily="18" charset="0"/>
                  </a:rPr>
                  <a:t>В качестве </a:t>
                </a:r>
                <a:r>
                  <a:rPr lang="ru-RU" sz="1600" dirty="0" err="1">
                    <a:latin typeface="Times New Roman" panose="02020603050405020304" pitchFamily="18" charset="0"/>
                    <a:cs typeface="Times New Roman" panose="02020603050405020304" pitchFamily="18" charset="0"/>
                  </a:rPr>
                  <a:t>токенизаторов</a:t>
                </a:r>
                <a:r>
                  <a:rPr lang="ru-RU" sz="1600" dirty="0">
                    <a:latin typeface="Times New Roman" panose="02020603050405020304" pitchFamily="18" charset="0"/>
                    <a:cs typeface="Times New Roman" panose="02020603050405020304" pitchFamily="18" charset="0"/>
                  </a:rPr>
                  <a:t>, можно использовать (условно-) свободно распространяемые </a:t>
                </a:r>
                <a:r>
                  <a:rPr lang="en-US" sz="1600" dirty="0" err="1">
                    <a:latin typeface="Times New Roman" panose="02020603050405020304" pitchFamily="18" charset="0"/>
                    <a:cs typeface="Times New Roman" panose="02020603050405020304" pitchFamily="18" charset="0"/>
                  </a:rPr>
                  <a:t>ViT</a:t>
                </a:r>
                <a:r>
                  <a:rPr lang="en-US" sz="1600" dirty="0">
                    <a:latin typeface="Times New Roman" panose="02020603050405020304" pitchFamily="18" charset="0"/>
                    <a:cs typeface="Times New Roman" panose="02020603050405020304" pitchFamily="18" charset="0"/>
                  </a:rPr>
                  <a:t>-</a:t>
                </a:r>
                <a:r>
                  <a:rPr lang="ru-RU" sz="1600" dirty="0">
                    <a:latin typeface="Times New Roman" panose="02020603050405020304" pitchFamily="18" charset="0"/>
                    <a:cs typeface="Times New Roman" panose="02020603050405020304" pitchFamily="18" charset="0"/>
                  </a:rPr>
                  <a:t>модели, такие как </a:t>
                </a:r>
                <a:r>
                  <a:rPr lang="en-US" sz="1600" b="1" dirty="0" err="1">
                    <a:latin typeface="Times New Roman" panose="02020603050405020304" pitchFamily="18" charset="0"/>
                    <a:cs typeface="Times New Roman" panose="02020603050405020304" pitchFamily="18" charset="0"/>
                  </a:rPr>
                  <a:t>DeiT</a:t>
                </a:r>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и </a:t>
                </a:r>
                <a:r>
                  <a:rPr lang="en-US" sz="1600" b="1" dirty="0">
                    <a:latin typeface="Times New Roman" panose="02020603050405020304" pitchFamily="18" charset="0"/>
                    <a:cs typeface="Times New Roman" panose="02020603050405020304" pitchFamily="18" charset="0"/>
                  </a:rPr>
                  <a:t>DINO</a:t>
                </a:r>
                <a:r>
                  <a:rPr lang="ru-RU" sz="1600" dirty="0">
                    <a:latin typeface="Times New Roman" panose="02020603050405020304" pitchFamily="18" charset="0"/>
                    <a:cs typeface="Times New Roman" panose="02020603050405020304" pitchFamily="18" charset="0"/>
                  </a:rPr>
                  <a:t>. Они основаны на трансформерах и классических </a:t>
                </a:r>
                <a:r>
                  <a:rPr lang="en-US" sz="1600" dirty="0" err="1">
                    <a:latin typeface="Times New Roman" panose="02020603050405020304" pitchFamily="18" charset="0"/>
                    <a:cs typeface="Times New Roman" panose="02020603050405020304" pitchFamily="18" charset="0"/>
                  </a:rPr>
                  <a:t>ResNet</a:t>
                </a:r>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для реализации механизмов </a:t>
                </a:r>
                <a:r>
                  <a:rPr lang="ru-RU" sz="1600" b="1" dirty="0">
                    <a:latin typeface="Times New Roman" panose="02020603050405020304" pitchFamily="18" charset="0"/>
                    <a:cs typeface="Times New Roman" panose="02020603050405020304" pitchFamily="18" charset="0"/>
                  </a:rPr>
                  <a:t>семантической</a:t>
                </a:r>
                <a:r>
                  <a:rPr lang="ru-RU" sz="1600" dirty="0">
                    <a:latin typeface="Times New Roman" panose="02020603050405020304" pitchFamily="18" charset="0"/>
                    <a:cs typeface="Times New Roman" panose="02020603050405020304" pitchFamily="18" charset="0"/>
                  </a:rPr>
                  <a:t> и </a:t>
                </a:r>
                <a:r>
                  <a:rPr lang="ru-RU" sz="1600" b="1" dirty="0">
                    <a:latin typeface="Times New Roman" panose="02020603050405020304" pitchFamily="18" charset="0"/>
                    <a:cs typeface="Times New Roman" panose="02020603050405020304" pitchFamily="18" charset="0"/>
                  </a:rPr>
                  <a:t>пространственной</a:t>
                </a:r>
                <a:r>
                  <a:rPr lang="ru-RU" sz="1600" dirty="0">
                    <a:latin typeface="Times New Roman" panose="02020603050405020304" pitchFamily="18" charset="0"/>
                    <a:cs typeface="Times New Roman" panose="02020603050405020304" pitchFamily="18" charset="0"/>
                  </a:rPr>
                  <a:t> группировки токенов.</a:t>
                </a:r>
              </a:p>
            </p:txBody>
          </p:sp>
        </mc:Choice>
        <mc:Fallback xmlns="">
          <p:sp>
            <p:nvSpPr>
              <p:cNvPr id="3" name="Объект 2">
                <a:extLst>
                  <a:ext uri="{FF2B5EF4-FFF2-40B4-BE49-F238E27FC236}">
                    <a16:creationId xmlns:a16="http://schemas.microsoft.com/office/drawing/2014/main" id="{397D8796-C9F2-8A79-1C52-7286BA4445D8}"/>
                  </a:ext>
                </a:extLst>
              </p:cNvPr>
              <p:cNvSpPr>
                <a:spLocks noGrp="1" noRot="1" noChangeAspect="1" noMove="1" noResize="1" noEditPoints="1" noAdjustHandles="1" noChangeArrowheads="1" noChangeShapeType="1" noTextEdit="1"/>
              </p:cNvSpPr>
              <p:nvPr>
                <p:ph idx="1"/>
              </p:nvPr>
            </p:nvSpPr>
            <p:spPr>
              <a:xfrm>
                <a:off x="-69668" y="1171983"/>
                <a:ext cx="7809742" cy="5120245"/>
              </a:xfrm>
              <a:blipFill>
                <a:blip r:embed="rId2"/>
                <a:stretch>
                  <a:fillRect r="-703"/>
                </a:stretch>
              </a:blipFill>
            </p:spPr>
            <p:txBody>
              <a:bodyPr/>
              <a:lstStyle/>
              <a:p>
                <a:r>
                  <a:rPr lang="en-US">
                    <a:noFill/>
                  </a:rPr>
                  <a:t> </a:t>
                </a:r>
              </a:p>
            </p:txBody>
          </p:sp>
        </mc:Fallback>
      </mc:AlternateContent>
      <p:pic>
        <p:nvPicPr>
          <p:cNvPr id="12" name="Рисунок 11">
            <a:extLst>
              <a:ext uri="{FF2B5EF4-FFF2-40B4-BE49-F238E27FC236}">
                <a16:creationId xmlns:a16="http://schemas.microsoft.com/office/drawing/2014/main" id="{3B4B3376-C080-89EF-22DB-E721B69D3B8C}"/>
              </a:ext>
            </a:extLst>
          </p:cNvPr>
          <p:cNvPicPr>
            <a:picLocks noChangeAspect="1"/>
          </p:cNvPicPr>
          <p:nvPr/>
        </p:nvPicPr>
        <p:blipFill>
          <a:blip r:embed="rId3"/>
          <a:stretch>
            <a:fillRect/>
          </a:stretch>
        </p:blipFill>
        <p:spPr>
          <a:xfrm>
            <a:off x="7626231" y="1058948"/>
            <a:ext cx="4565769" cy="2036963"/>
          </a:xfrm>
          <a:prstGeom prst="rect">
            <a:avLst/>
          </a:prstGeom>
        </p:spPr>
      </p:pic>
      <p:pic>
        <p:nvPicPr>
          <p:cNvPr id="6" name="Рисунок 5">
            <a:extLst>
              <a:ext uri="{FF2B5EF4-FFF2-40B4-BE49-F238E27FC236}">
                <a16:creationId xmlns:a16="http://schemas.microsoft.com/office/drawing/2014/main" id="{826F2D0A-8CCE-7C54-BC63-EEA6892A359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740074" y="3732106"/>
            <a:ext cx="4198351" cy="2125134"/>
          </a:xfrm>
          <a:prstGeom prst="rect">
            <a:avLst/>
          </a:prstGeom>
        </p:spPr>
      </p:pic>
    </p:spTree>
    <p:extLst>
      <p:ext uri="{BB962C8B-B14F-4D97-AF65-F5344CB8AC3E}">
        <p14:creationId xmlns:p14="http://schemas.microsoft.com/office/powerpoint/2010/main" val="2283981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2800" b="1" dirty="0">
                <a:latin typeface="Times New Roman" panose="02020603050405020304" pitchFamily="18" charset="0"/>
                <a:cs typeface="Times New Roman" panose="02020603050405020304" pitchFamily="18" charset="0"/>
              </a:rPr>
              <a:t>Как работает в нашем случае</a:t>
            </a:r>
            <a:endParaRPr lang="en-US" sz="2800"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476840" y="1580528"/>
            <a:ext cx="5590880" cy="4351338"/>
          </a:xfrm>
        </p:spPr>
        <p:txBody>
          <a:bodyPr>
            <a:normAutofit fontScale="55000" lnSpcReduction="20000"/>
          </a:bodyPr>
          <a:lstStyle/>
          <a:p>
            <a:pPr marL="0" indent="0">
              <a:buNone/>
            </a:pPr>
            <a:r>
              <a:rPr lang="ru-RU" b="1" dirty="0"/>
              <a:t>Архитектура</a:t>
            </a:r>
            <a:endParaRPr lang="en-US" b="1" dirty="0"/>
          </a:p>
          <a:p>
            <a:pPr lvl="0"/>
            <a:r>
              <a:rPr lang="ru-RU" dirty="0"/>
              <a:t>Модуль </a:t>
            </a:r>
            <a:r>
              <a:rPr lang="ru-RU" dirty="0" err="1"/>
              <a:t>ViT</a:t>
            </a:r>
            <a:r>
              <a:rPr lang="ru-RU" dirty="0"/>
              <a:t> (BLIP-2): Генерирует </a:t>
            </a:r>
            <a:r>
              <a:rPr lang="ru-RU" dirty="0" err="1"/>
              <a:t>эмбеддинги</a:t>
            </a:r>
            <a:r>
              <a:rPr lang="ru-RU" dirty="0"/>
              <a:t> из изображений, представляющие визуальные данные в </a:t>
            </a:r>
            <a:r>
              <a:rPr lang="ru-RU" dirty="0" err="1"/>
              <a:t>высокоразмерном</a:t>
            </a:r>
            <a:r>
              <a:rPr lang="ru-RU" dirty="0"/>
              <a:t> пространстве.</a:t>
            </a:r>
            <a:endParaRPr lang="en-US" dirty="0"/>
          </a:p>
          <a:p>
            <a:pPr lvl="0"/>
            <a:r>
              <a:rPr lang="ru-RU" dirty="0"/>
              <a:t>Линейная прослойка (</a:t>
            </a:r>
            <a:r>
              <a:rPr lang="ru-RU" dirty="0" err="1"/>
              <a:t>aligner</a:t>
            </a:r>
            <a:r>
              <a:rPr lang="ru-RU" dirty="0"/>
              <a:t>): Линейный слой уменьшает размерность </a:t>
            </a:r>
            <a:r>
              <a:rPr lang="ru-RU" dirty="0" err="1"/>
              <a:t>эмбеддингов</a:t>
            </a:r>
            <a:r>
              <a:rPr lang="ru-RU" dirty="0"/>
              <a:t> из BLIP-2 до размерности скрытого пространства GPT-2 (</a:t>
            </a:r>
            <a:r>
              <a:rPr lang="ru-RU" i="1" dirty="0" err="1"/>
              <a:t>hidden_size</a:t>
            </a:r>
            <a:r>
              <a:rPr lang="ru-RU" dirty="0"/>
              <a:t>), </a:t>
            </a:r>
            <a:r>
              <a:rPr lang="ru-RU" dirty="0" err="1"/>
              <a:t>согласуя</a:t>
            </a:r>
            <a:r>
              <a:rPr lang="ru-RU" dirty="0"/>
              <a:t> визуальные представления с текстовыми </a:t>
            </a:r>
            <a:r>
              <a:rPr lang="ru-RU" dirty="0" err="1"/>
              <a:t>токенами</a:t>
            </a:r>
            <a:r>
              <a:rPr lang="ru-RU" dirty="0"/>
              <a:t>.</a:t>
            </a:r>
            <a:endParaRPr lang="en-US" dirty="0"/>
          </a:p>
          <a:p>
            <a:pPr lvl="0"/>
            <a:r>
              <a:rPr lang="ru-RU" dirty="0"/>
              <a:t>LLM (GPT-2): Языковая модель обрабатывает объединённые </a:t>
            </a:r>
            <a:r>
              <a:rPr lang="ru-RU" dirty="0" err="1"/>
              <a:t>токены</a:t>
            </a:r>
            <a:r>
              <a:rPr lang="ru-RU" dirty="0"/>
              <a:t> (визуальные и текстовые) для генерации текста, основанного на визуальном и текстовом входе.</a:t>
            </a:r>
            <a:endParaRPr lang="en-US" dirty="0"/>
          </a:p>
          <a:p>
            <a:pPr marL="0" indent="0">
              <a:buNone/>
            </a:pPr>
            <a:r>
              <a:rPr lang="ru-RU" b="1" dirty="0"/>
              <a:t>Принцип работы</a:t>
            </a:r>
            <a:endParaRPr lang="en-US" b="1" dirty="0"/>
          </a:p>
          <a:p>
            <a:pPr lvl="0"/>
            <a:r>
              <a:rPr lang="ru-RU" dirty="0" err="1"/>
              <a:t>Эмбеддинги</a:t>
            </a:r>
            <a:r>
              <a:rPr lang="ru-RU" dirty="0"/>
              <a:t> изображения, полученные из BLIP-2, преобразуются через линейный слой в скрытое пространство GPT-2.</a:t>
            </a:r>
            <a:endParaRPr lang="en-US" dirty="0"/>
          </a:p>
          <a:p>
            <a:pPr lvl="0"/>
            <a:r>
              <a:rPr lang="ru-RU" dirty="0" err="1"/>
              <a:t>Токены</a:t>
            </a:r>
            <a:r>
              <a:rPr lang="ru-RU" dirty="0"/>
              <a:t> изображения объединяются с текстовыми </a:t>
            </a:r>
            <a:r>
              <a:rPr lang="ru-RU" dirty="0" err="1"/>
              <a:t>токенами</a:t>
            </a:r>
            <a:r>
              <a:rPr lang="ru-RU" dirty="0"/>
              <a:t> вопроса, формируя общий вход для GPT-2.</a:t>
            </a:r>
            <a:endParaRPr lang="en-US" dirty="0"/>
          </a:p>
          <a:p>
            <a:pPr lvl="0"/>
            <a:r>
              <a:rPr lang="ru-RU" dirty="0"/>
              <a:t>GPT-2 генерирует выходной текст, обучаясь на данных, где визуальная информация и текстовые запросы совместно определяют результат.</a:t>
            </a:r>
            <a:endParaRPr lang="en-US" dirty="0"/>
          </a:p>
          <a:p>
            <a:endParaRPr lang="en-US" dirty="0"/>
          </a:p>
        </p:txBody>
      </p:sp>
      <p:sp>
        <p:nvSpPr>
          <p:cNvPr id="4" name="Прямоугольник 3"/>
          <p:cNvSpPr/>
          <p:nvPr/>
        </p:nvSpPr>
        <p:spPr>
          <a:xfrm>
            <a:off x="5706359" y="579954"/>
            <a:ext cx="6096000" cy="5735801"/>
          </a:xfrm>
          <a:prstGeom prst="rect">
            <a:avLst/>
          </a:prstGeom>
        </p:spPr>
        <p:txBody>
          <a:bodyPr>
            <a:spAutoFit/>
          </a:bodyPr>
          <a:lstStyle/>
          <a:p>
            <a:pPr marL="742950" lvl="1" indent="-285750">
              <a:lnSpc>
                <a:spcPct val="107000"/>
              </a:lnSpc>
              <a:spcAft>
                <a:spcPts val="800"/>
              </a:spcAft>
              <a:buFont typeface="Courier New" panose="02070309020205020404" pitchFamily="49" charset="0"/>
              <a:buChar char="o"/>
            </a:pPr>
            <a:r>
              <a:rPr lang="ru-RU" sz="1200" b="1" dirty="0">
                <a:ea typeface="Times New Roman" panose="02020603050405020304" pitchFamily="18" charset="0"/>
              </a:rPr>
              <a:t>Поведение</a:t>
            </a:r>
            <a:r>
              <a:rPr lang="ru-RU" sz="1200" dirty="0">
                <a:ea typeface="Times New Roman" panose="02020603050405020304" pitchFamily="18" charset="0"/>
              </a:rPr>
              <a:t> (</a:t>
            </a:r>
            <a:r>
              <a:rPr lang="en-US" sz="1200" dirty="0">
                <a:ea typeface="Times New Roman" panose="02020603050405020304" pitchFamily="18" charset="0"/>
              </a:rPr>
              <a:t>Behavior</a:t>
            </a:r>
            <a:r>
              <a:rPr lang="ru-RU" sz="1200" dirty="0">
                <a:ea typeface="Times New Roman" panose="02020603050405020304" pitchFamily="18" charset="0"/>
              </a:rPr>
              <a:t>):</a:t>
            </a:r>
            <a:br>
              <a:rPr lang="ru-RU" sz="1200" dirty="0">
                <a:ea typeface="Times New Roman" panose="02020603050405020304" pitchFamily="18" charset="0"/>
              </a:rPr>
            </a:br>
            <a:r>
              <a:rPr lang="en-US" sz="1200" b="1" i="1" dirty="0">
                <a:ea typeface="Times New Roman" panose="02020603050405020304" pitchFamily="18" charset="0"/>
              </a:rPr>
              <a:t>Q</a:t>
            </a:r>
            <a:r>
              <a:rPr lang="ru-RU" sz="1200" b="1" i="1" dirty="0">
                <a:ea typeface="Times New Roman" panose="02020603050405020304" pitchFamily="18" charset="0"/>
              </a:rPr>
              <a:t>:</a:t>
            </a:r>
            <a:r>
              <a:rPr lang="ru-RU" sz="1200" i="1" dirty="0">
                <a:ea typeface="Times New Roman" panose="02020603050405020304" pitchFamily="18" charset="0"/>
              </a:rPr>
              <a:t> Предсказать поведение эго-автомобиля.</a:t>
            </a:r>
            <a:br>
              <a:rPr lang="ru-RU" sz="1200" i="1" dirty="0">
                <a:ea typeface="Times New Roman" panose="02020603050405020304" pitchFamily="18" charset="0"/>
              </a:rPr>
            </a:br>
            <a:r>
              <a:rPr lang="en-US" sz="1200" b="1" i="1" dirty="0">
                <a:ea typeface="Times New Roman" panose="02020603050405020304" pitchFamily="18" charset="0"/>
              </a:rPr>
              <a:t>A</a:t>
            </a:r>
            <a:r>
              <a:rPr lang="ru-RU" sz="1200" b="1" i="1" dirty="0">
                <a:ea typeface="Times New Roman" panose="02020603050405020304" pitchFamily="18" charset="0"/>
              </a:rPr>
              <a:t>:</a:t>
            </a:r>
            <a:r>
              <a:rPr lang="ru-RU" sz="1200" i="1" dirty="0">
                <a:ea typeface="Times New Roman" panose="02020603050405020304" pitchFamily="18" charset="0"/>
              </a:rPr>
              <a:t> Эго-автомобиль едет прямо. Эго-машина едет медленно.</a:t>
            </a:r>
            <a:endParaRPr lang="en-US" dirty="0"/>
          </a:p>
          <a:p>
            <a:pPr marL="742950" lvl="1" indent="-285750">
              <a:lnSpc>
                <a:spcPct val="107000"/>
              </a:lnSpc>
              <a:spcAft>
                <a:spcPts val="800"/>
              </a:spcAft>
              <a:buFont typeface="Courier New" panose="02070309020205020404" pitchFamily="49" charset="0"/>
              <a:buChar char="o"/>
            </a:pPr>
            <a:r>
              <a:rPr lang="ru-RU" sz="1200" b="1" dirty="0">
                <a:ea typeface="Times New Roman" panose="02020603050405020304" pitchFamily="18" charset="0"/>
              </a:rPr>
              <a:t>Восприятие</a:t>
            </a:r>
            <a:r>
              <a:rPr lang="ru-RU" sz="1200" dirty="0">
                <a:ea typeface="Times New Roman" panose="02020603050405020304" pitchFamily="18" charset="0"/>
              </a:rPr>
              <a:t> (</a:t>
            </a:r>
            <a:r>
              <a:rPr lang="en-US" sz="1200" dirty="0">
                <a:ea typeface="Times New Roman" panose="02020603050405020304" pitchFamily="18" charset="0"/>
              </a:rPr>
              <a:t>Perception</a:t>
            </a:r>
            <a:r>
              <a:rPr lang="ru-RU" sz="1200" dirty="0">
                <a:ea typeface="Times New Roman" panose="02020603050405020304" pitchFamily="18" charset="0"/>
              </a:rPr>
              <a:t>):</a:t>
            </a:r>
            <a:br>
              <a:rPr lang="ru-RU" sz="1200" b="1" i="1" dirty="0">
                <a:ea typeface="Times New Roman" panose="02020603050405020304" pitchFamily="18" charset="0"/>
              </a:rPr>
            </a:br>
            <a:r>
              <a:rPr lang="en-US" sz="1200" b="1" i="1" dirty="0">
                <a:ea typeface="Times New Roman" panose="02020603050405020304" pitchFamily="18" charset="0"/>
              </a:rPr>
              <a:t>Q</a:t>
            </a:r>
            <a:r>
              <a:rPr lang="ru-RU" sz="1200" b="1" i="1" dirty="0">
                <a:ea typeface="Times New Roman" panose="02020603050405020304" pitchFamily="18" charset="0"/>
              </a:rPr>
              <a:t>:</a:t>
            </a:r>
            <a:r>
              <a:rPr lang="ru-RU" sz="1200" i="1" dirty="0">
                <a:ea typeface="Times New Roman" panose="02020603050405020304" pitchFamily="18" charset="0"/>
              </a:rPr>
              <a:t> Определите все элементы трафика на переднем плане, классифицируйте их, определите их статус и спрогнозируйте ограничивающую рамку вокруг каждой из них. Выход должен быть списком, отформатированным как (</a:t>
            </a:r>
            <a:r>
              <a:rPr lang="en-US" sz="1200" i="1" dirty="0">
                <a:ea typeface="Times New Roman" panose="02020603050405020304" pitchFamily="18" charset="0"/>
              </a:rPr>
              <a:t>c</a:t>
            </a:r>
            <a:r>
              <a:rPr lang="ru-RU" sz="1200" i="1" dirty="0">
                <a:ea typeface="Times New Roman" panose="02020603050405020304" pitchFamily="18" charset="0"/>
              </a:rPr>
              <a:t>, </a:t>
            </a:r>
            <a:r>
              <a:rPr lang="en-US" sz="1200" i="1" dirty="0">
                <a:ea typeface="Times New Roman" panose="02020603050405020304" pitchFamily="18" charset="0"/>
              </a:rPr>
              <a:t>s</a:t>
            </a:r>
            <a:r>
              <a:rPr lang="ru-RU" sz="1200" i="1" dirty="0">
                <a:ea typeface="Times New Roman" panose="02020603050405020304" pitchFamily="18" charset="0"/>
              </a:rPr>
              <a:t>, </a:t>
            </a:r>
            <a:r>
              <a:rPr lang="en-US" sz="1200" i="1" dirty="0">
                <a:ea typeface="Times New Roman" panose="02020603050405020304" pitchFamily="18" charset="0"/>
              </a:rPr>
              <a:t>x</a:t>
            </a:r>
            <a:r>
              <a:rPr lang="ru-RU" sz="1200" i="1" dirty="0">
                <a:ea typeface="Times New Roman" panose="02020603050405020304" pitchFamily="18" charset="0"/>
              </a:rPr>
              <a:t>1, </a:t>
            </a:r>
            <a:r>
              <a:rPr lang="en-US" sz="1200" i="1" dirty="0">
                <a:ea typeface="Times New Roman" panose="02020603050405020304" pitchFamily="18" charset="0"/>
              </a:rPr>
              <a:t>y</a:t>
            </a:r>
            <a:r>
              <a:rPr lang="ru-RU" sz="1200" i="1" dirty="0">
                <a:ea typeface="Times New Roman" panose="02020603050405020304" pitchFamily="18" charset="0"/>
              </a:rPr>
              <a:t>1, </a:t>
            </a:r>
            <a:r>
              <a:rPr lang="en-US" sz="1200" i="1" dirty="0">
                <a:ea typeface="Times New Roman" panose="02020603050405020304" pitchFamily="18" charset="0"/>
              </a:rPr>
              <a:t>x</a:t>
            </a:r>
            <a:r>
              <a:rPr lang="ru-RU" sz="1200" i="1" dirty="0">
                <a:ea typeface="Times New Roman" panose="02020603050405020304" pitchFamily="18" charset="0"/>
              </a:rPr>
              <a:t>2, </a:t>
            </a:r>
            <a:r>
              <a:rPr lang="en-US" sz="1200" i="1" dirty="0">
                <a:ea typeface="Times New Roman" panose="02020603050405020304" pitchFamily="18" charset="0"/>
              </a:rPr>
              <a:t>y</a:t>
            </a:r>
            <a:r>
              <a:rPr lang="ru-RU" sz="1200" i="1" dirty="0">
                <a:ea typeface="Times New Roman" panose="02020603050405020304" pitchFamily="18" charset="0"/>
              </a:rPr>
              <a:t>2), где </a:t>
            </a:r>
            <a:r>
              <a:rPr lang="en-US" sz="1200" i="1" dirty="0">
                <a:ea typeface="Times New Roman" panose="02020603050405020304" pitchFamily="18" charset="0"/>
              </a:rPr>
              <a:t>c</a:t>
            </a:r>
            <a:r>
              <a:rPr lang="ru-RU" sz="1200" i="1" dirty="0">
                <a:ea typeface="Times New Roman" panose="02020603050405020304" pitchFamily="18" charset="0"/>
              </a:rPr>
              <a:t> представляет категорию, </a:t>
            </a:r>
            <a:r>
              <a:rPr lang="en-US" sz="1200" i="1" dirty="0">
                <a:ea typeface="Times New Roman" panose="02020603050405020304" pitchFamily="18" charset="0"/>
              </a:rPr>
              <a:t>s</a:t>
            </a:r>
            <a:r>
              <a:rPr lang="ru-RU" sz="1200" i="1" dirty="0">
                <a:ea typeface="Times New Roman" panose="02020603050405020304" pitchFamily="18" charset="0"/>
              </a:rPr>
              <a:t> обозначает статус, а </a:t>
            </a:r>
            <a:r>
              <a:rPr lang="en-US" sz="1200" i="1" dirty="0">
                <a:ea typeface="Times New Roman" panose="02020603050405020304" pitchFamily="18" charset="0"/>
              </a:rPr>
              <a:t>x</a:t>
            </a:r>
            <a:r>
              <a:rPr lang="ru-RU" sz="1200" i="1" dirty="0">
                <a:ea typeface="Times New Roman" panose="02020603050405020304" pitchFamily="18" charset="0"/>
              </a:rPr>
              <a:t>1, </a:t>
            </a:r>
            <a:r>
              <a:rPr lang="en-US" sz="1200" i="1" dirty="0">
                <a:ea typeface="Times New Roman" panose="02020603050405020304" pitchFamily="18" charset="0"/>
              </a:rPr>
              <a:t>y</a:t>
            </a:r>
            <a:r>
              <a:rPr lang="ru-RU" sz="1200" i="1" dirty="0">
                <a:ea typeface="Times New Roman" panose="02020603050405020304" pitchFamily="18" charset="0"/>
              </a:rPr>
              <a:t>1, </a:t>
            </a:r>
            <a:r>
              <a:rPr lang="en-US" sz="1200" i="1" dirty="0">
                <a:ea typeface="Times New Roman" panose="02020603050405020304" pitchFamily="18" charset="0"/>
              </a:rPr>
              <a:t>x</a:t>
            </a:r>
            <a:r>
              <a:rPr lang="ru-RU" sz="1200" i="1" dirty="0">
                <a:ea typeface="Times New Roman" panose="02020603050405020304" pitchFamily="18" charset="0"/>
              </a:rPr>
              <a:t>2, </a:t>
            </a:r>
            <a:r>
              <a:rPr lang="en-US" sz="1200" i="1" dirty="0">
                <a:ea typeface="Times New Roman" panose="02020603050405020304" pitchFamily="18" charset="0"/>
              </a:rPr>
              <a:t>y</a:t>
            </a:r>
            <a:r>
              <a:rPr lang="ru-RU" sz="1200" i="1" dirty="0">
                <a:ea typeface="Times New Roman" panose="02020603050405020304" pitchFamily="18" charset="0"/>
              </a:rPr>
              <a:t>2 — смещения верхнего левого и нижнего правого углов рамки относительно центральной точки.</a:t>
            </a:r>
            <a:br>
              <a:rPr lang="ru-RU" sz="1200" i="1" dirty="0">
                <a:ea typeface="Times New Roman" panose="02020603050405020304" pitchFamily="18" charset="0"/>
              </a:rPr>
            </a:br>
            <a:r>
              <a:rPr lang="en-US" sz="1200" b="1" i="1" dirty="0">
                <a:ea typeface="Times New Roman" panose="02020603050405020304" pitchFamily="18" charset="0"/>
              </a:rPr>
              <a:t>A</a:t>
            </a:r>
            <a:r>
              <a:rPr lang="ru-RU" sz="1200" b="1" i="1" dirty="0">
                <a:ea typeface="Times New Roman" panose="02020603050405020304" pitchFamily="18" charset="0"/>
              </a:rPr>
              <a:t>:</a:t>
            </a:r>
            <a:r>
              <a:rPr lang="ru-RU" sz="1200" i="1" dirty="0">
                <a:ea typeface="Times New Roman" panose="02020603050405020304" pitchFamily="18" charset="0"/>
              </a:rPr>
              <a:t> На переднем плане много элементов дорожного движения. Информация об этих элементах дорожного движения: [(светофор, зеленый, 13.19, 382.76, 39.21, 427.96), (светофор, неизвестный, 255.86, 274.14, 279.25, 324.67), (светофор, неизвестный, 388.89, 266.58, 413.72, 318.86), (светофор, зеленый, 713.29, 306.48, 731.57, 345.14), (светофор, зеленый, 826.91, 313.56, 844.49, 351.52), (светофор, неизвестный, 399.02, 400.97, 412.73, 429.78)].</a:t>
            </a:r>
            <a:endParaRPr lang="en-US" dirty="0"/>
          </a:p>
          <a:p>
            <a:pPr marL="742950" lvl="1" indent="-285750">
              <a:lnSpc>
                <a:spcPct val="107000"/>
              </a:lnSpc>
              <a:spcAft>
                <a:spcPts val="800"/>
              </a:spcAft>
              <a:buFont typeface="Courier New" panose="02070309020205020404" pitchFamily="49" charset="0"/>
              <a:buChar char="o"/>
            </a:pPr>
            <a:r>
              <a:rPr lang="ru-RU" sz="1200" b="1" dirty="0">
                <a:ea typeface="Times New Roman" panose="02020603050405020304" pitchFamily="18" charset="0"/>
              </a:rPr>
              <a:t>Предсказывание</a:t>
            </a:r>
            <a:r>
              <a:rPr lang="ru-RU" sz="1200" dirty="0">
                <a:ea typeface="Times New Roman" panose="02020603050405020304" pitchFamily="18" charset="0"/>
              </a:rPr>
              <a:t> (</a:t>
            </a:r>
            <a:r>
              <a:rPr lang="en-US" sz="1200" dirty="0">
                <a:ea typeface="Times New Roman" panose="02020603050405020304" pitchFamily="18" charset="0"/>
              </a:rPr>
              <a:t>Prediction</a:t>
            </a:r>
            <a:r>
              <a:rPr lang="ru-RU" sz="1200" dirty="0">
                <a:ea typeface="Times New Roman" panose="02020603050405020304" pitchFamily="18" charset="0"/>
              </a:rPr>
              <a:t>):</a:t>
            </a:r>
            <a:br>
              <a:rPr lang="ru-RU" sz="1200" dirty="0">
                <a:ea typeface="Times New Roman" panose="02020603050405020304" pitchFamily="18" charset="0"/>
              </a:rPr>
            </a:br>
            <a:r>
              <a:rPr lang="en-US" sz="1200" b="1" i="1" dirty="0">
                <a:ea typeface="Times New Roman" panose="02020603050405020304" pitchFamily="18" charset="0"/>
              </a:rPr>
              <a:t>Q</a:t>
            </a:r>
            <a:r>
              <a:rPr lang="ru-RU" sz="1200" b="1" i="1" dirty="0">
                <a:ea typeface="Times New Roman" panose="02020603050405020304" pitchFamily="18" charset="0"/>
              </a:rPr>
              <a:t>:</a:t>
            </a:r>
            <a:r>
              <a:rPr lang="ru-RU" sz="1200" i="1" dirty="0">
                <a:ea typeface="Times New Roman" panose="02020603050405020304" pitchFamily="18" charset="0"/>
              </a:rPr>
              <a:t> Будет ли &lt;</a:t>
            </a:r>
            <a:r>
              <a:rPr lang="en-US" sz="1200" i="1" dirty="0">
                <a:ea typeface="Times New Roman" panose="02020603050405020304" pitchFamily="18" charset="0"/>
              </a:rPr>
              <a:t>c</a:t>
            </a:r>
            <a:r>
              <a:rPr lang="ru-RU" sz="1200" i="1" dirty="0">
                <a:ea typeface="Times New Roman" panose="02020603050405020304" pitchFamily="18" charset="0"/>
              </a:rPr>
              <a:t>1,</a:t>
            </a:r>
            <a:r>
              <a:rPr lang="en-US" sz="1200" i="1" dirty="0">
                <a:ea typeface="Times New Roman" panose="02020603050405020304" pitchFamily="18" charset="0"/>
              </a:rPr>
              <a:t>CAM</a:t>
            </a:r>
            <a:r>
              <a:rPr lang="ru-RU" sz="1200" i="1" dirty="0">
                <a:ea typeface="Times New Roman" panose="02020603050405020304" pitchFamily="18" charset="0"/>
              </a:rPr>
              <a:t>_</a:t>
            </a:r>
            <a:r>
              <a:rPr lang="en-US" sz="1200" i="1" dirty="0">
                <a:ea typeface="Times New Roman" panose="02020603050405020304" pitchFamily="18" charset="0"/>
              </a:rPr>
              <a:t>BACK</a:t>
            </a:r>
            <a:r>
              <a:rPr lang="ru-RU" sz="1200" i="1" dirty="0">
                <a:ea typeface="Times New Roman" panose="02020603050405020304" pitchFamily="18" charset="0"/>
              </a:rPr>
              <a:t>,1088.3,497.5&gt; в направлении движения эго-автомобиля?</a:t>
            </a:r>
            <a:br>
              <a:rPr lang="ru-RU" sz="1200" i="1" dirty="0">
                <a:ea typeface="Times New Roman" panose="02020603050405020304" pitchFamily="18" charset="0"/>
              </a:rPr>
            </a:br>
            <a:r>
              <a:rPr lang="ru-RU" sz="1200" b="1" i="1" dirty="0">
                <a:ea typeface="Times New Roman" panose="02020603050405020304" pitchFamily="18" charset="0"/>
              </a:rPr>
              <a:t>A:</a:t>
            </a:r>
            <a:r>
              <a:rPr lang="ru-RU" sz="1200" i="1" dirty="0">
                <a:ea typeface="Times New Roman" panose="02020603050405020304" pitchFamily="18" charset="0"/>
              </a:rPr>
              <a:t> Нет.</a:t>
            </a:r>
            <a:endParaRPr lang="en-US" dirty="0"/>
          </a:p>
          <a:p>
            <a:pPr marL="742950" lvl="1" indent="-285750">
              <a:lnSpc>
                <a:spcPct val="107000"/>
              </a:lnSpc>
              <a:spcAft>
                <a:spcPts val="800"/>
              </a:spcAft>
              <a:buFont typeface="Courier New" panose="02070309020205020404" pitchFamily="49" charset="0"/>
              <a:buChar char="o"/>
            </a:pPr>
            <a:r>
              <a:rPr lang="ru-RU" sz="1200" b="1" dirty="0">
                <a:ea typeface="Times New Roman" panose="02020603050405020304" pitchFamily="18" charset="0"/>
              </a:rPr>
              <a:t>Планирование</a:t>
            </a:r>
            <a:r>
              <a:rPr lang="ru-RU" sz="1200" dirty="0">
                <a:ea typeface="Times New Roman" panose="02020603050405020304" pitchFamily="18" charset="0"/>
              </a:rPr>
              <a:t> (</a:t>
            </a:r>
            <a:r>
              <a:rPr lang="en-US" sz="1200" dirty="0">
                <a:ea typeface="Times New Roman" panose="02020603050405020304" pitchFamily="18" charset="0"/>
              </a:rPr>
              <a:t>Planning</a:t>
            </a:r>
            <a:r>
              <a:rPr lang="ru-RU" sz="1200" dirty="0">
                <a:ea typeface="Times New Roman" panose="02020603050405020304" pitchFamily="18" charset="0"/>
              </a:rPr>
              <a:t>):</a:t>
            </a:r>
            <a:br>
              <a:rPr lang="ru-RU" sz="1200" dirty="0">
                <a:ea typeface="Times New Roman" panose="02020603050405020304" pitchFamily="18" charset="0"/>
              </a:rPr>
            </a:br>
            <a:r>
              <a:rPr lang="en-US" sz="1200" b="1" i="1" dirty="0">
                <a:ea typeface="Times New Roman" panose="02020603050405020304" pitchFamily="18" charset="0"/>
              </a:rPr>
              <a:t>Q</a:t>
            </a:r>
            <a:r>
              <a:rPr lang="ru-RU" sz="1200" b="1" i="1" dirty="0">
                <a:ea typeface="Times New Roman" panose="02020603050405020304" pitchFamily="18" charset="0"/>
              </a:rPr>
              <a:t>:</a:t>
            </a:r>
            <a:r>
              <a:rPr lang="ru-RU" sz="1200" i="1" dirty="0">
                <a:ea typeface="Times New Roman" panose="02020603050405020304" pitchFamily="18" charset="0"/>
              </a:rPr>
              <a:t> Какие действия может предпринять эго-автомобиль на основе &lt;</a:t>
            </a:r>
            <a:r>
              <a:rPr lang="en-US" sz="1200" i="1" dirty="0">
                <a:ea typeface="Times New Roman" panose="02020603050405020304" pitchFamily="18" charset="0"/>
              </a:rPr>
              <a:t>c</a:t>
            </a:r>
            <a:r>
              <a:rPr lang="ru-RU" sz="1200" i="1" dirty="0">
                <a:ea typeface="Times New Roman" panose="02020603050405020304" pitchFamily="18" charset="0"/>
              </a:rPr>
              <a:t>1,</a:t>
            </a:r>
            <a:r>
              <a:rPr lang="en-US" sz="1200" i="1" dirty="0">
                <a:ea typeface="Times New Roman" panose="02020603050405020304" pitchFamily="18" charset="0"/>
              </a:rPr>
              <a:t>CAM</a:t>
            </a:r>
            <a:r>
              <a:rPr lang="ru-RU" sz="1200" i="1" dirty="0">
                <a:ea typeface="Times New Roman" panose="02020603050405020304" pitchFamily="18" charset="0"/>
              </a:rPr>
              <a:t>_</a:t>
            </a:r>
            <a:r>
              <a:rPr lang="en-US" sz="1200" i="1" dirty="0">
                <a:ea typeface="Times New Roman" panose="02020603050405020304" pitchFamily="18" charset="0"/>
              </a:rPr>
              <a:t>BACK</a:t>
            </a:r>
            <a:r>
              <a:rPr lang="ru-RU" sz="1200" i="1" dirty="0">
                <a:ea typeface="Times New Roman" panose="02020603050405020304" pitchFamily="18" charset="0"/>
              </a:rPr>
              <a:t>,1088.3,497.5&gt;? Зачем предпринимать это действие и какова вероятность?</a:t>
            </a:r>
            <a:br>
              <a:rPr lang="ru-RU" sz="1200" i="1" dirty="0">
                <a:ea typeface="Times New Roman" panose="02020603050405020304" pitchFamily="18" charset="0"/>
              </a:rPr>
            </a:br>
            <a:r>
              <a:rPr lang="en-US" sz="1200" b="1" i="1" dirty="0">
                <a:ea typeface="Times New Roman" panose="02020603050405020304" pitchFamily="18" charset="0"/>
              </a:rPr>
              <a:t>A</a:t>
            </a:r>
            <a:r>
              <a:rPr lang="ru-RU" sz="1200" b="1" i="1" dirty="0">
                <a:ea typeface="Times New Roman" panose="02020603050405020304" pitchFamily="18" charset="0"/>
              </a:rPr>
              <a:t>:</a:t>
            </a:r>
            <a:r>
              <a:rPr lang="ru-RU" sz="1200" i="1" dirty="0">
                <a:ea typeface="Times New Roman" panose="02020603050405020304" pitchFamily="18" charset="0"/>
              </a:rPr>
              <a:t> Действие заключается в том, чтобы продолжать движение с той же скоростью. Причина в том, чтобы соблюдать правила дорожного движения, что имеет большую вероятность.</a:t>
            </a:r>
            <a:endParaRPr lang="en-US" dirty="0">
              <a:effectLst/>
            </a:endParaRPr>
          </a:p>
        </p:txBody>
      </p:sp>
    </p:spTree>
    <p:extLst>
      <p:ext uri="{BB962C8B-B14F-4D97-AF65-F5344CB8AC3E}">
        <p14:creationId xmlns:p14="http://schemas.microsoft.com/office/powerpoint/2010/main" val="2250970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2800" b="1" dirty="0">
                <a:latin typeface="Times New Roman" panose="02020603050405020304" pitchFamily="18" charset="0"/>
                <a:cs typeface="Times New Roman" panose="02020603050405020304" pitchFamily="18" charset="0"/>
              </a:rPr>
              <a:t>Как работает в нашем случае</a:t>
            </a:r>
            <a:endParaRPr lang="en-US" sz="2800"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476840" y="1580528"/>
            <a:ext cx="5590880" cy="4351338"/>
          </a:xfrm>
        </p:spPr>
        <p:txBody>
          <a:bodyPr>
            <a:normAutofit fontScale="55000" lnSpcReduction="20000"/>
          </a:bodyPr>
          <a:lstStyle/>
          <a:p>
            <a:r>
              <a:rPr lang="ru-RU" dirty="0"/>
              <a:t>Каждое изображение обрабатывается </a:t>
            </a:r>
            <a:r>
              <a:rPr lang="ru-RU" dirty="0" err="1"/>
              <a:t>ViT</a:t>
            </a:r>
            <a:r>
              <a:rPr lang="ru-RU" dirty="0"/>
              <a:t>-моделью (BLIP-2) для извлечения векторных представлений (</a:t>
            </a:r>
            <a:r>
              <a:rPr lang="ru-RU" dirty="0" err="1"/>
              <a:t>токенов</a:t>
            </a:r>
            <a:r>
              <a:rPr lang="ru-RU" dirty="0"/>
              <a:t>). Эти </a:t>
            </a:r>
            <a:r>
              <a:rPr lang="ru-RU" dirty="0" err="1"/>
              <a:t>токены</a:t>
            </a:r>
            <a:r>
              <a:rPr lang="ru-RU" dirty="0"/>
              <a:t> представляют визуальную информацию изображения и выравниваются с текстовыми </a:t>
            </a:r>
            <a:r>
              <a:rPr lang="ru-RU" dirty="0" err="1"/>
              <a:t>токенами</a:t>
            </a:r>
            <a:r>
              <a:rPr lang="ru-RU" dirty="0"/>
              <a:t> через обучаемую прослойку.</a:t>
            </a:r>
            <a:endParaRPr lang="en-US" dirty="0"/>
          </a:p>
          <a:p>
            <a:r>
              <a:rPr lang="ru-RU" dirty="0"/>
              <a:t>Использованы только вопросы из категорий поведения и восприятия, т. к. две другие – предсказывание и планирование – содержат ссылки на объекты, с которыми экспериментальная сборка модели пока не может работать.</a:t>
            </a:r>
            <a:endParaRPr lang="en-US" dirty="0"/>
          </a:p>
          <a:p>
            <a:r>
              <a:rPr lang="ru-RU" dirty="0"/>
              <a:t>Построенная модель объединяет GPT-2 (в качестве языковой модели) и обучаемую линейную прослойку для выравнивания векторных представлений изображений (полученных из </a:t>
            </a:r>
            <a:r>
              <a:rPr lang="ru-RU" dirty="0" err="1"/>
              <a:t>ViT</a:t>
            </a:r>
            <a:r>
              <a:rPr lang="ru-RU" dirty="0"/>
              <a:t> BLIP-2) с пространством </a:t>
            </a:r>
            <a:r>
              <a:rPr lang="ru-RU" dirty="0" err="1"/>
              <a:t>токенов</a:t>
            </a:r>
            <a:r>
              <a:rPr lang="ru-RU" dirty="0"/>
              <a:t> GPT-2. Обе части модели участвуют в процессе оптимизации.</a:t>
            </a:r>
            <a:endParaRPr lang="en-US" dirty="0"/>
          </a:p>
          <a:p>
            <a:r>
              <a:rPr lang="ru-RU" dirty="0"/>
              <a:t>Для оптимизации используется стандартная кросс-</a:t>
            </a:r>
            <a:r>
              <a:rPr lang="ru-RU" dirty="0" err="1"/>
              <a:t>энтропийная</a:t>
            </a:r>
            <a:r>
              <a:rPr lang="ru-RU" dirty="0"/>
              <a:t> функция потерь, встроенная в реализацию модели </a:t>
            </a:r>
            <a:r>
              <a:rPr lang="en-US" dirty="0"/>
              <a:t>GPT</a:t>
            </a:r>
            <a:r>
              <a:rPr lang="ru-RU" dirty="0"/>
              <a:t>-2 из пакета </a:t>
            </a:r>
            <a:r>
              <a:rPr lang="en-US" dirty="0" err="1"/>
              <a:t>Huggingface</a:t>
            </a:r>
            <a:r>
              <a:rPr lang="en-US" dirty="0"/>
              <a:t> Transformers</a:t>
            </a:r>
            <a:r>
              <a:rPr lang="ru-RU" dirty="0"/>
              <a:t>. Потери вычисляются с использованием предсказанных выходов GPT-2 и реальных </a:t>
            </a:r>
            <a:r>
              <a:rPr lang="ru-RU" dirty="0" err="1"/>
              <a:t>токенов</a:t>
            </a:r>
            <a:r>
              <a:rPr lang="ru-RU" dirty="0"/>
              <a:t> ответа. Отрицательные значения маски используются для исключения </a:t>
            </a:r>
            <a:r>
              <a:rPr lang="ru-RU" dirty="0" err="1"/>
              <a:t>padding-токенов</a:t>
            </a:r>
            <a:r>
              <a:rPr lang="ru-RU" dirty="0"/>
              <a:t> из процесса оптимизации. Оптимизация осуществляется с помощью </a:t>
            </a:r>
            <a:r>
              <a:rPr lang="ru-RU" dirty="0" err="1"/>
              <a:t>AdamW</a:t>
            </a:r>
            <a:r>
              <a:rPr lang="ru-RU" dirty="0"/>
              <a:t>, где веса модели обновляются по направлению антиградиента с учётом регуляризации.</a:t>
            </a:r>
            <a:endParaRPr lang="en-US" dirty="0"/>
          </a:p>
        </p:txBody>
      </p:sp>
      <p:pic>
        <p:nvPicPr>
          <p:cNvPr id="5" name="Рисунок 4"/>
          <p:cNvPicPr/>
          <p:nvPr/>
        </p:nvPicPr>
        <p:blipFill>
          <a:blip r:embed="rId2">
            <a:extLst>
              <a:ext uri="{28A0092B-C50C-407E-A947-70E740481C1C}">
                <a14:useLocalDpi xmlns:a14="http://schemas.microsoft.com/office/drawing/2010/main" val="0"/>
              </a:ext>
            </a:extLst>
          </a:blip>
          <a:stretch>
            <a:fillRect/>
          </a:stretch>
        </p:blipFill>
        <p:spPr>
          <a:xfrm>
            <a:off x="6361227" y="1864199"/>
            <a:ext cx="5238750" cy="2733675"/>
          </a:xfrm>
          <a:prstGeom prst="rect">
            <a:avLst/>
          </a:prstGeom>
        </p:spPr>
      </p:pic>
    </p:spTree>
    <p:extLst>
      <p:ext uri="{BB962C8B-B14F-4D97-AF65-F5344CB8AC3E}">
        <p14:creationId xmlns:p14="http://schemas.microsoft.com/office/powerpoint/2010/main" val="2995076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E61F89-1F20-57FC-C231-2EE4D4774B93}"/>
                  </a:ext>
                </a:extLst>
              </p:cNvPr>
              <p:cNvSpPr txBox="1"/>
              <p:nvPr/>
            </p:nvSpPr>
            <p:spPr>
              <a:xfrm>
                <a:off x="7131414" y="4693031"/>
                <a:ext cx="7063274" cy="649537"/>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𝑚𝑠</m:t>
                            </m:r>
                          </m:sub>
                        </m:sSub>
                        <m:r>
                          <a:rPr lang="en-US" b="0" i="1" smtClean="0">
                            <a:latin typeface="Cambria Math" panose="02040503050406030204" pitchFamily="18" charset="0"/>
                          </a:rPr>
                          <m:t>, </m:t>
                        </m:r>
                        <m:r>
                          <a:rPr lang="en-US" b="0" i="1" smtClean="0">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𝑚𝑠</m:t>
                            </m:r>
                          </m:sub>
                        </m:sSub>
                        <m:r>
                          <a:rPr lang="en-US" i="1">
                            <a:latin typeface="Cambria Math" panose="02040503050406030204" pitchFamily="18" charset="0"/>
                          </a:rPr>
                          <m:t>, </m:t>
                        </m:r>
                        <m:r>
                          <a:rPr lang="en-US" i="1">
                            <a:latin typeface="Cambria Math" panose="02040503050406030204" pitchFamily="18" charset="0"/>
                          </a:rPr>
                          <m:t>𝑎</m:t>
                        </m:r>
                      </m:e>
                    </m:d>
                    <m: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α</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𝑚𝑎𝑥</m:t>
                        </m:r>
                      </m:e>
                      <m: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sub>
                    </m:sSub>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sub>
                            <m:r>
                              <a:rPr lang="en-US" i="1">
                                <a:latin typeface="Cambria Math" panose="02040503050406030204" pitchFamily="18" charset="0"/>
                              </a:rPr>
                              <m:t>𝑚𝑠</m:t>
                            </m:r>
                          </m:sub>
                        </m:sSub>
                        <m:r>
                          <a:rPr lang="en-US" i="1">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𝑎</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𝑚𝑠</m:t>
                        </m:r>
                      </m:sub>
                    </m:sSub>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endParaRPr lang="ru-RU" dirty="0"/>
              </a:p>
            </p:txBody>
          </p:sp>
        </mc:Choice>
        <mc:Fallback xmlns="">
          <p:sp>
            <p:nvSpPr>
              <p:cNvPr id="6" name="TextBox 5">
                <a:extLst>
                  <a:ext uri="{FF2B5EF4-FFF2-40B4-BE49-F238E27FC236}">
                    <a16:creationId xmlns:a16="http://schemas.microsoft.com/office/drawing/2014/main" id="{66E61F89-1F20-57FC-C231-2EE4D4774B93}"/>
                  </a:ext>
                </a:extLst>
              </p:cNvPr>
              <p:cNvSpPr txBox="1">
                <a:spLocks noRot="1" noChangeAspect="1" noMove="1" noResize="1" noEditPoints="1" noAdjustHandles="1" noChangeArrowheads="1" noChangeShapeType="1" noTextEdit="1"/>
              </p:cNvSpPr>
              <p:nvPr/>
            </p:nvSpPr>
            <p:spPr>
              <a:xfrm>
                <a:off x="7131414" y="4693031"/>
                <a:ext cx="7063274" cy="649537"/>
              </a:xfrm>
              <a:prstGeom prst="rect">
                <a:avLst/>
              </a:prstGeom>
              <a:blipFill>
                <a:blip r:embed="rId2"/>
                <a:stretch>
                  <a:fillRect l="-173" b="-84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9EE259-7FDC-6FE4-698B-1D92B224673C}"/>
                  </a:ext>
                </a:extLst>
              </p:cNvPr>
              <p:cNvSpPr txBox="1"/>
              <p:nvPr/>
            </p:nvSpPr>
            <p:spPr>
              <a:xfrm>
                <a:off x="7155158" y="2080451"/>
                <a:ext cx="2678117"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𝑑𝑖𝑠𝑡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𝑑𝑖𝑠𝑡</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e>
                    </m:d>
                  </m:oMath>
                </a14:m>
                <a:r>
                  <a:rPr lang="ru-RU" dirty="0">
                    <a:latin typeface="Times New Roman" panose="02020603050405020304" pitchFamily="18" charset="0"/>
                    <a:cs typeface="Times New Roman" panose="02020603050405020304" pitchFamily="18" charset="0"/>
                  </a:rPr>
                  <a:t> </a:t>
                </a:r>
              </a:p>
            </p:txBody>
          </p:sp>
        </mc:Choice>
        <mc:Fallback xmlns="">
          <p:sp>
            <p:nvSpPr>
              <p:cNvPr id="7" name="TextBox 6">
                <a:extLst>
                  <a:ext uri="{FF2B5EF4-FFF2-40B4-BE49-F238E27FC236}">
                    <a16:creationId xmlns:a16="http://schemas.microsoft.com/office/drawing/2014/main" id="{7F9EE259-7FDC-6FE4-698B-1D92B224673C}"/>
                  </a:ext>
                </a:extLst>
              </p:cNvPr>
              <p:cNvSpPr txBox="1">
                <a:spLocks noRot="1" noChangeAspect="1" noMove="1" noResize="1" noEditPoints="1" noAdjustHandles="1" noChangeArrowheads="1" noChangeShapeType="1" noTextEdit="1"/>
              </p:cNvSpPr>
              <p:nvPr/>
            </p:nvSpPr>
            <p:spPr>
              <a:xfrm>
                <a:off x="7155158" y="2080451"/>
                <a:ext cx="2678117" cy="369332"/>
              </a:xfrm>
              <a:prstGeom prst="rect">
                <a:avLst/>
              </a:prstGeom>
              <a:blipFill>
                <a:blip r:embed="rId3"/>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6ECAD5-0A24-382B-4045-06AD66588E01}"/>
                  </a:ext>
                </a:extLst>
              </p:cNvPr>
              <p:cNvSpPr txBox="1"/>
              <p:nvPr/>
            </p:nvSpPr>
            <p:spPr>
              <a:xfrm>
                <a:off x="7155158" y="2887823"/>
                <a:ext cx="5663915"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𝑡𝑒𝑥𝑡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𝑠𝑖𝑚𝑖𝑙𝑎𝑟</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𝑉𝐿𝑀</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𝑔𝑜𝑎𝑙</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𝑑𝑒𝑠𝑐𝑟𝑖𝑝𝑡𝑖𝑜𝑛</m:t>
                        </m:r>
                      </m:e>
                    </m:d>
                  </m:oMath>
                </a14:m>
                <a:r>
                  <a:rPr lang="ru-RU" dirty="0"/>
                  <a:t> </a:t>
                </a:r>
              </a:p>
            </p:txBody>
          </p:sp>
        </mc:Choice>
        <mc:Fallback xmlns="">
          <p:sp>
            <p:nvSpPr>
              <p:cNvPr id="8" name="TextBox 7">
                <a:extLst>
                  <a:ext uri="{FF2B5EF4-FFF2-40B4-BE49-F238E27FC236}">
                    <a16:creationId xmlns:a16="http://schemas.microsoft.com/office/drawing/2014/main" id="{4C6ECAD5-0A24-382B-4045-06AD66588E01}"/>
                  </a:ext>
                </a:extLst>
              </p:cNvPr>
              <p:cNvSpPr txBox="1">
                <a:spLocks noRot="1" noChangeAspect="1" noMove="1" noResize="1" noEditPoints="1" noAdjustHandles="1" noChangeArrowheads="1" noChangeShapeType="1" noTextEdit="1"/>
              </p:cNvSpPr>
              <p:nvPr/>
            </p:nvSpPr>
            <p:spPr>
              <a:xfrm>
                <a:off x="7155158" y="2887823"/>
                <a:ext cx="5663915" cy="369332"/>
              </a:xfrm>
              <a:prstGeom prst="rect">
                <a:avLst/>
              </a:prstGeom>
              <a:blipFill>
                <a:blip r:embed="rId4"/>
                <a:stretch>
                  <a:fillRect b="-15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F4538A-205D-6B9E-A9C2-DA1B81160297}"/>
                  </a:ext>
                </a:extLst>
              </p:cNvPr>
              <p:cNvSpPr txBox="1"/>
              <p:nvPr/>
            </p:nvSpPr>
            <p:spPr>
              <a:xfrm>
                <a:off x="7164720" y="2482279"/>
                <a:ext cx="3074554"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𝑎𝑐𝑡𝑖𝑜𝑛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𝑣𝑖𝑠𝑢𝑎𝑙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oMath>
                </a14:m>
                <a:r>
                  <a:rPr lang="ru-RU" dirty="0">
                    <a:latin typeface="Times New Roman" panose="02020603050405020304" pitchFamily="18" charset="0"/>
                    <a:cs typeface="Times New Roman" panose="02020603050405020304" pitchFamily="18" charset="0"/>
                  </a:rPr>
                  <a:t> </a:t>
                </a:r>
              </a:p>
            </p:txBody>
          </p:sp>
        </mc:Choice>
        <mc:Fallback xmlns="">
          <p:sp>
            <p:nvSpPr>
              <p:cNvPr id="9" name="TextBox 8">
                <a:extLst>
                  <a:ext uri="{FF2B5EF4-FFF2-40B4-BE49-F238E27FC236}">
                    <a16:creationId xmlns:a16="http://schemas.microsoft.com/office/drawing/2014/main" id="{06F4538A-205D-6B9E-A9C2-DA1B81160297}"/>
                  </a:ext>
                </a:extLst>
              </p:cNvPr>
              <p:cNvSpPr txBox="1">
                <a:spLocks noRot="1" noChangeAspect="1" noMove="1" noResize="1" noEditPoints="1" noAdjustHandles="1" noChangeArrowheads="1" noChangeShapeType="1" noTextEdit="1"/>
              </p:cNvSpPr>
              <p:nvPr/>
            </p:nvSpPr>
            <p:spPr>
              <a:xfrm>
                <a:off x="7164720" y="2482279"/>
                <a:ext cx="3074554" cy="369332"/>
              </a:xfrm>
              <a:prstGeom prst="rect">
                <a:avLst/>
              </a:prstGeom>
              <a:blipFill>
                <a:blip r:embed="rId5"/>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B8EEA8-1368-B29A-94FE-7ADDD7956307}"/>
                  </a:ext>
                </a:extLst>
              </p:cNvPr>
              <p:cNvSpPr txBox="1"/>
              <p:nvPr/>
            </p:nvSpPr>
            <p:spPr>
              <a:xfrm>
                <a:off x="6677158" y="1493023"/>
                <a:ext cx="4716742"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𝑑𝑖𝑠𝑡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𝑎𝑐𝑡𝑖𝑜𝑛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𝑡𝑒𝑥𝑡</m:t>
                          </m:r>
                        </m:sub>
                      </m:sSub>
                      <m:r>
                        <a:rPr lang="ru-RU" b="0" i="1" smtClean="0">
                          <a:latin typeface="Cambria Math" panose="02040503050406030204" pitchFamily="18" charset="0"/>
                        </a:rPr>
                        <m:t>+ </m:t>
                      </m:r>
                      <m:sSub>
                        <m:sSubPr>
                          <m:ctrlPr>
                            <a:rPr lang="ru-RU"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𝑐h𝑎𝑛𝑔𝑒</m:t>
                          </m:r>
                        </m:sub>
                      </m:sSub>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16B8EEA8-1368-B29A-94FE-7ADDD7956307}"/>
                  </a:ext>
                </a:extLst>
              </p:cNvPr>
              <p:cNvSpPr txBox="1">
                <a:spLocks noRot="1" noChangeAspect="1" noMove="1" noResize="1" noEditPoints="1" noAdjustHandles="1" noChangeArrowheads="1" noChangeShapeType="1" noTextEdit="1"/>
              </p:cNvSpPr>
              <p:nvPr/>
            </p:nvSpPr>
            <p:spPr>
              <a:xfrm>
                <a:off x="6677158" y="1493023"/>
                <a:ext cx="4716742" cy="391902"/>
              </a:xfrm>
              <a:prstGeom prst="rect">
                <a:avLst/>
              </a:prstGeom>
              <a:blipFill>
                <a:blip r:embed="rId6"/>
                <a:stretch>
                  <a:fillRect b="-937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6469FC0-3692-4791-D6C3-CF875F9CACA0}"/>
              </a:ext>
            </a:extLst>
          </p:cNvPr>
          <p:cNvSpPr txBox="1"/>
          <p:nvPr/>
        </p:nvSpPr>
        <p:spPr>
          <a:xfrm>
            <a:off x="8222402" y="1032418"/>
            <a:ext cx="3629608"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Вознаграждение:</a:t>
            </a:r>
          </a:p>
        </p:txBody>
      </p:sp>
      <p:sp>
        <p:nvSpPr>
          <p:cNvPr id="12" name="TextBox 11">
            <a:extLst>
              <a:ext uri="{FF2B5EF4-FFF2-40B4-BE49-F238E27FC236}">
                <a16:creationId xmlns:a16="http://schemas.microsoft.com/office/drawing/2014/main" id="{82F9EECD-0293-E4FA-7109-2B28C1C71D32}"/>
              </a:ext>
            </a:extLst>
          </p:cNvPr>
          <p:cNvSpPr txBox="1"/>
          <p:nvPr/>
        </p:nvSpPr>
        <p:spPr>
          <a:xfrm>
            <a:off x="896205" y="985678"/>
            <a:ext cx="5199795"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Блок-схема алгоритма (на примере </a:t>
            </a:r>
            <a:r>
              <a:rPr lang="en-US" dirty="0">
                <a:latin typeface="Times New Roman" panose="02020603050405020304" pitchFamily="18" charset="0"/>
                <a:cs typeface="Times New Roman" panose="02020603050405020304" pitchFamily="18" charset="0"/>
              </a:rPr>
              <a:t>DQN</a:t>
            </a:r>
            <a:r>
              <a:rPr lang="ru-RU" dirty="0">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00C88444-944A-65E1-F175-DD6C96F98ABF}"/>
              </a:ext>
            </a:extLst>
          </p:cNvPr>
          <p:cNvSpPr txBox="1"/>
          <p:nvPr/>
        </p:nvSpPr>
        <p:spPr>
          <a:xfrm>
            <a:off x="8018471" y="4185811"/>
            <a:ext cx="3629608"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Обновление </a:t>
            </a:r>
            <a:r>
              <a:rPr lang="en-US" dirty="0">
                <a:latin typeface="Times New Roman" panose="02020603050405020304" pitchFamily="18" charset="0"/>
                <a:cs typeface="Times New Roman" panose="02020603050405020304" pitchFamily="18" charset="0"/>
              </a:rPr>
              <a:t>Q-</a:t>
            </a:r>
            <a:r>
              <a:rPr lang="ru-RU" dirty="0">
                <a:latin typeface="Times New Roman" panose="02020603050405020304" pitchFamily="18" charset="0"/>
                <a:cs typeface="Times New Roman" panose="02020603050405020304" pitchFamily="18" charset="0"/>
              </a:rPr>
              <a:t>функции:</a:t>
            </a:r>
          </a:p>
        </p:txBody>
      </p:sp>
      <p:cxnSp>
        <p:nvCxnSpPr>
          <p:cNvPr id="18" name="Прямая со стрелкой 17">
            <a:extLst>
              <a:ext uri="{FF2B5EF4-FFF2-40B4-BE49-F238E27FC236}">
                <a16:creationId xmlns:a16="http://schemas.microsoft.com/office/drawing/2014/main" id="{6BE6A396-2FF0-E4A0-0F5D-42867B8BD634}"/>
              </a:ext>
            </a:extLst>
          </p:cNvPr>
          <p:cNvCxnSpPr>
            <a:cxnSpLocks/>
          </p:cNvCxnSpPr>
          <p:nvPr/>
        </p:nvCxnSpPr>
        <p:spPr>
          <a:xfrm flipH="1" flipV="1">
            <a:off x="9987115" y="4993182"/>
            <a:ext cx="557060" cy="6374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2" name="TextBox 21">
            <a:extLst>
              <a:ext uri="{FF2B5EF4-FFF2-40B4-BE49-F238E27FC236}">
                <a16:creationId xmlns:a16="http://schemas.microsoft.com/office/drawing/2014/main" id="{AF53EA2D-FE0D-33E0-0AC9-CE63F24DD6C9}"/>
              </a:ext>
            </a:extLst>
          </p:cNvPr>
          <p:cNvSpPr txBox="1"/>
          <p:nvPr/>
        </p:nvSpPr>
        <p:spPr>
          <a:xfrm>
            <a:off x="9465706" y="5562198"/>
            <a:ext cx="2485310"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включает награду </a:t>
            </a:r>
            <a:r>
              <a:rPr lang="en-US" dirty="0">
                <a:latin typeface="Times New Roman" panose="02020603050405020304" pitchFamily="18" charset="0"/>
                <a:cs typeface="Times New Roman" panose="02020603050405020304" pitchFamily="18" charset="0"/>
              </a:rPr>
              <a:t>R</a:t>
            </a:r>
            <a:endParaRPr lang="ru-RU"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BB8D651-EDCE-7C54-A05E-D5F9A6C59F0C}"/>
                  </a:ext>
                </a:extLst>
              </p:cNvPr>
              <p:cNvSpPr txBox="1"/>
              <p:nvPr/>
            </p:nvSpPr>
            <p:spPr>
              <a:xfrm>
                <a:off x="5500513" y="3306512"/>
                <a:ext cx="5663915"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𝑐h𝑎𝑛𝑔𝑒</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𝑣</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BBB8D651-EDCE-7C54-A05E-D5F9A6C59F0C}"/>
                  </a:ext>
                </a:extLst>
              </p:cNvPr>
              <p:cNvSpPr txBox="1">
                <a:spLocks noRot="1" noChangeAspect="1" noMove="1" noResize="1" noEditPoints="1" noAdjustHandles="1" noChangeArrowheads="1" noChangeShapeType="1" noTextEdit="1"/>
              </p:cNvSpPr>
              <p:nvPr/>
            </p:nvSpPr>
            <p:spPr>
              <a:xfrm>
                <a:off x="5500513" y="3306512"/>
                <a:ext cx="5663915" cy="391902"/>
              </a:xfrm>
              <a:prstGeom prst="rect">
                <a:avLst/>
              </a:prstGeom>
              <a:blipFill>
                <a:blip r:embed="rId7"/>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ACDD019-5163-F236-2CBD-760C51B6ACB9}"/>
                  </a:ext>
                </a:extLst>
              </p:cNvPr>
              <p:cNvSpPr txBox="1"/>
              <p:nvPr/>
            </p:nvSpPr>
            <p:spPr>
              <a:xfrm>
                <a:off x="-137787" y="6014019"/>
                <a:ext cx="10377061"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ru-RU"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𝑣</m:t>
                        </m:r>
                      </m:sub>
                    </m:sSub>
                  </m:oMath>
                </a14:m>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 отличие изображения в новом положении</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𝑣</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ru-RU" b="0" i="1" smtClean="0">
                          <a:latin typeface="Cambria Math" panose="02040503050406030204" pitchFamily="18" charset="0"/>
                        </a:rPr>
                        <m:t>степень изменения текстового и визуального представления вдвух состояниях</m:t>
                      </m:r>
                    </m:oMath>
                  </m:oMathPara>
                </a14:m>
                <a:endParaRPr lang="ru-RU"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2ACDD019-5163-F236-2CBD-760C51B6ACB9}"/>
                  </a:ext>
                </a:extLst>
              </p:cNvPr>
              <p:cNvSpPr txBox="1">
                <a:spLocks noRot="1" noChangeAspect="1" noMove="1" noResize="1" noEditPoints="1" noAdjustHandles="1" noChangeArrowheads="1" noChangeShapeType="1" noTextEdit="1"/>
              </p:cNvSpPr>
              <p:nvPr/>
            </p:nvSpPr>
            <p:spPr>
              <a:xfrm>
                <a:off x="-137787" y="6014019"/>
                <a:ext cx="10377061" cy="646331"/>
              </a:xfrm>
              <a:prstGeom prst="rect">
                <a:avLst/>
              </a:prstGeom>
              <a:blipFill>
                <a:blip r:embed="rId8"/>
                <a:stretch>
                  <a:fillRect t="-5660" b="-5660"/>
                </a:stretch>
              </a:blipFill>
            </p:spPr>
            <p:txBody>
              <a:bodyPr/>
              <a:lstStyle/>
              <a:p>
                <a:r>
                  <a:rPr lang="en-US">
                    <a:noFill/>
                  </a:rPr>
                  <a:t> </a:t>
                </a:r>
              </a:p>
            </p:txBody>
          </p:sp>
        </mc:Fallback>
      </mc:AlternateContent>
      <p:pic>
        <p:nvPicPr>
          <p:cNvPr id="3" name="Рисунок 2">
            <a:extLst>
              <a:ext uri="{FF2B5EF4-FFF2-40B4-BE49-F238E27FC236}">
                <a16:creationId xmlns:a16="http://schemas.microsoft.com/office/drawing/2014/main" id="{2371CC7B-463C-5535-0A22-4AC6EA9D5EA0}"/>
              </a:ext>
            </a:extLst>
          </p:cNvPr>
          <p:cNvPicPr>
            <a:picLocks noChangeAspect="1"/>
          </p:cNvPicPr>
          <p:nvPr/>
        </p:nvPicPr>
        <p:blipFill rotWithShape="1">
          <a:blip r:embed="rId9"/>
          <a:srcRect l="2699" t="329" b="1672"/>
          <a:stretch/>
        </p:blipFill>
        <p:spPr>
          <a:xfrm>
            <a:off x="75338" y="1579528"/>
            <a:ext cx="6877738" cy="4322398"/>
          </a:xfrm>
          <a:prstGeom prst="rect">
            <a:avLst/>
          </a:prstGeom>
          <a:ln w="12700">
            <a:solidFill>
              <a:schemeClr val="tx1"/>
            </a:solidFill>
          </a:ln>
        </p:spPr>
      </p:pic>
      <p:sp>
        <p:nvSpPr>
          <p:cNvPr id="16" name="Заголовок 1"/>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800" b="1" dirty="0">
                <a:latin typeface="Times New Roman" panose="02020603050405020304" pitchFamily="18" charset="0"/>
                <a:cs typeface="Times New Roman" panose="02020603050405020304" pitchFamily="18" charset="0"/>
              </a:rPr>
              <a:t>Интеграция </a:t>
            </a:r>
            <a:r>
              <a:rPr lang="en-US" sz="2800" b="1" dirty="0">
                <a:latin typeface="Times New Roman" panose="02020603050405020304" pitchFamily="18" charset="0"/>
                <a:cs typeface="Times New Roman" panose="02020603050405020304" pitchFamily="18" charset="0"/>
              </a:rPr>
              <a:t>VLM </a:t>
            </a:r>
            <a:r>
              <a:rPr lang="ru-RU" sz="2800" b="1" dirty="0">
                <a:latin typeface="Times New Roman" panose="02020603050405020304" pitchFamily="18" charset="0"/>
                <a:cs typeface="Times New Roman" panose="02020603050405020304" pitchFamily="18" charset="0"/>
              </a:rPr>
              <a:t>и </a:t>
            </a:r>
            <a:r>
              <a:rPr lang="en-US" sz="2800" b="1" dirty="0">
                <a:latin typeface="Times New Roman" panose="02020603050405020304" pitchFamily="18" charset="0"/>
                <a:cs typeface="Times New Roman" panose="02020603050405020304" pitchFamily="18" charset="0"/>
              </a:rPr>
              <a:t>RL</a:t>
            </a:r>
          </a:p>
        </p:txBody>
      </p:sp>
    </p:spTree>
    <p:extLst>
      <p:ext uri="{BB962C8B-B14F-4D97-AF65-F5344CB8AC3E}">
        <p14:creationId xmlns:p14="http://schemas.microsoft.com/office/powerpoint/2010/main" val="123691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349078"/>
            <a:ext cx="6297018" cy="1181298"/>
          </a:xfrm>
          <a:prstGeom prst="rect">
            <a:avLst/>
          </a:prstGeom>
          <a:noFill/>
          <a:ln/>
        </p:spPr>
        <p:txBody>
          <a:bodyPr wrap="squar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Прогресс в автопилотировании</a:t>
            </a:r>
            <a:endParaRPr lang="en-US" sz="3708" dirty="0">
              <a:latin typeface="Times New Roman" panose="02020603050405020304" pitchFamily="18" charset="0"/>
              <a:cs typeface="Times New Roman" panose="02020603050405020304" pitchFamily="18" charset="0"/>
            </a:endParaRPr>
          </a:p>
        </p:txBody>
      </p:sp>
      <p:sp>
        <p:nvSpPr>
          <p:cNvPr id="4" name="Shape 1"/>
          <p:cNvSpPr/>
          <p:nvPr/>
        </p:nvSpPr>
        <p:spPr>
          <a:xfrm>
            <a:off x="661492" y="2813844"/>
            <a:ext cx="3054053" cy="1404243"/>
          </a:xfrm>
          <a:prstGeom prst="roundRect">
            <a:avLst>
              <a:gd name="adj" fmla="val 5654"/>
            </a:avLst>
          </a:prstGeom>
          <a:solidFill>
            <a:srgbClr val="DADBF1"/>
          </a:solidFill>
          <a:ln w="7620">
            <a:solidFill>
              <a:srgbClr val="C0C1D7"/>
            </a:solidFill>
            <a:prstDash val="solid"/>
          </a:ln>
        </p:spPr>
        <p:txBody>
          <a:bodyPr/>
          <a:lstStyle/>
          <a:p>
            <a:endParaRPr lang="fr-FR"/>
          </a:p>
        </p:txBody>
      </p:sp>
      <p:sp>
        <p:nvSpPr>
          <p:cNvPr id="5" name="Text 2"/>
          <p:cNvSpPr/>
          <p:nvPr/>
        </p:nvSpPr>
        <p:spPr>
          <a:xfrm>
            <a:off x="856854" y="3009206"/>
            <a:ext cx="2362696"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Tesla Network</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856854" y="3417888"/>
            <a:ext cx="2663329" cy="604838"/>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Робо-такси с уровнем автоматизации 2.</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3904556" y="2813844"/>
            <a:ext cx="3054053" cy="1404243"/>
          </a:xfrm>
          <a:prstGeom prst="roundRect">
            <a:avLst>
              <a:gd name="adj" fmla="val 5654"/>
            </a:avLst>
          </a:prstGeom>
          <a:solidFill>
            <a:srgbClr val="DADBF1"/>
          </a:solidFill>
          <a:ln w="7620">
            <a:solidFill>
              <a:srgbClr val="C0C1D7"/>
            </a:solidFill>
            <a:prstDash val="solid"/>
          </a:ln>
        </p:spPr>
        <p:txBody>
          <a:bodyPr/>
          <a:lstStyle/>
          <a:p>
            <a:endParaRPr lang="fr-FR"/>
          </a:p>
        </p:txBody>
      </p:sp>
      <p:sp>
        <p:nvSpPr>
          <p:cNvPr id="8" name="Text 5"/>
          <p:cNvSpPr/>
          <p:nvPr/>
        </p:nvSpPr>
        <p:spPr>
          <a:xfrm>
            <a:off x="4099918" y="3009206"/>
            <a:ext cx="2362696"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Mercedes</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4099918" y="3417888"/>
            <a:ext cx="2663329" cy="604838"/>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Автопилот 3 уровня, до 95 км/ч на загородных трассах.</a:t>
            </a:r>
            <a:endParaRPr lang="en-US" sz="1600" dirty="0">
              <a:latin typeface="Times New Roman" panose="02020603050405020304" pitchFamily="18" charset="0"/>
              <a:cs typeface="Times New Roman" panose="02020603050405020304" pitchFamily="18" charset="0"/>
            </a:endParaRPr>
          </a:p>
        </p:txBody>
      </p:sp>
      <p:sp>
        <p:nvSpPr>
          <p:cNvPr id="10" name="Shape 7"/>
          <p:cNvSpPr/>
          <p:nvPr/>
        </p:nvSpPr>
        <p:spPr>
          <a:xfrm>
            <a:off x="661492" y="4407099"/>
            <a:ext cx="6297018" cy="1101824"/>
          </a:xfrm>
          <a:prstGeom prst="roundRect">
            <a:avLst>
              <a:gd name="adj" fmla="val 7205"/>
            </a:avLst>
          </a:prstGeom>
          <a:solidFill>
            <a:srgbClr val="DADBF1"/>
          </a:solidFill>
          <a:ln w="7620">
            <a:solidFill>
              <a:srgbClr val="C0C1D7"/>
            </a:solidFill>
            <a:prstDash val="solid"/>
          </a:ln>
        </p:spPr>
        <p:txBody>
          <a:bodyPr/>
          <a:lstStyle/>
          <a:p>
            <a:endParaRPr lang="fr-FR"/>
          </a:p>
        </p:txBody>
      </p:sp>
      <p:sp>
        <p:nvSpPr>
          <p:cNvPr id="11" name="Text 8"/>
          <p:cNvSpPr/>
          <p:nvPr/>
        </p:nvSpPr>
        <p:spPr>
          <a:xfrm>
            <a:off x="856854" y="4602460"/>
            <a:ext cx="2362696"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Условия работы</a:t>
            </a:r>
            <a:endParaRPr lang="en-US" dirty="0">
              <a:latin typeface="Times New Roman" panose="02020603050405020304" pitchFamily="18" charset="0"/>
              <a:cs typeface="Times New Roman" panose="02020603050405020304" pitchFamily="18" charset="0"/>
            </a:endParaRPr>
          </a:p>
        </p:txBody>
      </p:sp>
      <p:sp>
        <p:nvSpPr>
          <p:cNvPr id="12" name="Text 9"/>
          <p:cNvSpPr/>
          <p:nvPr/>
        </p:nvSpPr>
        <p:spPr>
          <a:xfrm>
            <a:off x="856854" y="5011143"/>
            <a:ext cx="5906294" cy="302419"/>
          </a:xfrm>
          <a:prstGeom prst="rect">
            <a:avLst/>
          </a:prstGeom>
          <a:noFill/>
          <a:ln/>
        </p:spPr>
        <p:txBody>
          <a:bodyPr wrap="non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Хорошая погода, движение за другой машиной в правой полосе.</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1002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279486" y="2143992"/>
            <a:ext cx="4690052" cy="603250"/>
          </a:xfrm>
        </p:spPr>
        <p:txBody>
          <a:bodyPr>
            <a:noAutofit/>
          </a:bodyPr>
          <a:lstStyle/>
          <a:p>
            <a:pPr marL="0" indent="0">
              <a:buNone/>
            </a:pPr>
            <a:r>
              <a:rPr lang="ru-RU" sz="3300" b="1" dirty="0">
                <a:latin typeface="Times New Roman" panose="02020603050405020304" pitchFamily="18" charset="0"/>
                <a:cs typeface="Times New Roman" panose="02020603050405020304" pitchFamily="18" charset="0"/>
              </a:rPr>
              <a:t>Спасибо за внимание</a:t>
            </a:r>
            <a:r>
              <a:rPr lang="en-US" sz="3300" b="1" dirty="0">
                <a:latin typeface="Times New Roman" panose="02020603050405020304" pitchFamily="18" charset="0"/>
                <a:cs typeface="Times New Roman" panose="02020603050405020304" pitchFamily="18" charset="0"/>
              </a:rPr>
              <a:t>!</a:t>
            </a:r>
            <a:endParaRPr lang="ru-RU" sz="3300" b="1" dirty="0">
              <a:latin typeface="Times New Roman" panose="02020603050405020304" pitchFamily="18" charset="0"/>
              <a:cs typeface="Times New Roman" panose="02020603050405020304" pitchFamily="18" charset="0"/>
            </a:endParaRPr>
          </a:p>
          <a:p>
            <a:pPr marL="0" indent="0">
              <a:buNone/>
            </a:pPr>
            <a:endParaRPr lang="ru-RU" sz="3300" b="1" dirty="0">
              <a:latin typeface="Times New Roman" panose="02020603050405020304" pitchFamily="18" charset="0"/>
              <a:cs typeface="Times New Roman" panose="02020603050405020304" pitchFamily="18" charset="0"/>
            </a:endParaRPr>
          </a:p>
          <a:p>
            <a:pPr marL="0" indent="0">
              <a:buNone/>
            </a:pPr>
            <a:endParaRPr lang="en-US" sz="3300" b="1" dirty="0">
              <a:latin typeface="Times New Roman" panose="02020603050405020304" pitchFamily="18" charset="0"/>
              <a:cs typeface="Times New Roman" panose="02020603050405020304" pitchFamily="18" charset="0"/>
            </a:endParaRPr>
          </a:p>
          <a:p>
            <a:pPr marL="0" indent="0">
              <a:buNone/>
            </a:pPr>
            <a:endParaRPr lang="ru-RU" sz="3300" b="1" dirty="0">
              <a:latin typeface="Times New Roman" panose="02020603050405020304" pitchFamily="18" charset="0"/>
              <a:cs typeface="Times New Roman" panose="02020603050405020304" pitchFamily="18" charset="0"/>
            </a:endParaRPr>
          </a:p>
          <a:p>
            <a:pPr marL="0" indent="0">
              <a:buNone/>
            </a:pPr>
            <a:endParaRPr lang="ru-RU" sz="3300" b="1" dirty="0">
              <a:latin typeface="Times New Roman" panose="02020603050405020304" pitchFamily="18" charset="0"/>
              <a:cs typeface="Times New Roman" panose="02020603050405020304" pitchFamily="18" charset="0"/>
            </a:endParaRPr>
          </a:p>
          <a:p>
            <a:pPr marL="0" indent="0">
              <a:buNone/>
            </a:pPr>
            <a:endParaRPr lang="ru-RU" sz="3300" b="1"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6382327" y="4377035"/>
            <a:ext cx="5600123" cy="1477328"/>
          </a:xfrm>
          <a:prstGeom prst="rect">
            <a:avLst/>
          </a:prstGeom>
        </p:spPr>
        <p:txBody>
          <a:bodyPr wrap="square">
            <a:spAutoFit/>
          </a:bodyPr>
          <a:lstStyle/>
          <a:p>
            <a:pPr algn="r"/>
            <a:r>
              <a:rPr lang="ru-RU" dirty="0">
                <a:latin typeface="Times New Roman" panose="02020603050405020304" pitchFamily="18" charset="0"/>
                <a:cs typeface="Times New Roman" panose="02020603050405020304" pitchFamily="18" charset="0"/>
              </a:rPr>
              <a:t>Научный сотрудник ФИЦ ИУ РАН</a:t>
            </a:r>
          </a:p>
          <a:p>
            <a:pPr algn="r"/>
            <a:r>
              <a:rPr lang="ru-RU">
                <a:latin typeface="Times New Roman" panose="02020603050405020304" pitchFamily="18" charset="0"/>
                <a:cs typeface="Times New Roman" panose="02020603050405020304" pitchFamily="18" charset="0"/>
              </a:rPr>
              <a:t>Доцент РУДН</a:t>
            </a:r>
            <a:endParaRPr lang="ru-RU" dirty="0">
              <a:latin typeface="Times New Roman" panose="02020603050405020304" pitchFamily="18" charset="0"/>
              <a:cs typeface="Times New Roman" panose="02020603050405020304" pitchFamily="18" charset="0"/>
            </a:endParaRPr>
          </a:p>
          <a:p>
            <a:pPr algn="r"/>
            <a:r>
              <a:rPr lang="ru-RU" dirty="0">
                <a:latin typeface="Times New Roman" panose="02020603050405020304" pitchFamily="18" charset="0"/>
                <a:cs typeface="Times New Roman" panose="02020603050405020304" pitchFamily="18" charset="0"/>
              </a:rPr>
              <a:t>к.т.н. Киселёв Г.А.</a:t>
            </a:r>
            <a:endParaRPr lang="en-US" dirty="0">
              <a:latin typeface="Times New Roman" panose="02020603050405020304" pitchFamily="18" charset="0"/>
              <a:cs typeface="Times New Roman" panose="02020603050405020304" pitchFamily="18" charset="0"/>
            </a:endParaRPr>
          </a:p>
          <a:p>
            <a:pPr algn="r"/>
            <a:r>
              <a:rPr lang="en-US" dirty="0">
                <a:latin typeface="Times New Roman" panose="02020603050405020304" pitchFamily="18" charset="0"/>
                <a:cs typeface="Times New Roman" panose="02020603050405020304" pitchFamily="18" charset="0"/>
              </a:rPr>
              <a:t>+79067993329</a:t>
            </a:r>
          </a:p>
          <a:p>
            <a:pPr algn="r"/>
            <a:r>
              <a:rPr lang="en-US" dirty="0">
                <a:latin typeface="Times New Roman" panose="02020603050405020304" pitchFamily="18" charset="0"/>
                <a:cs typeface="Times New Roman" panose="02020603050405020304" pitchFamily="18" charset="0"/>
              </a:rPr>
              <a:t>kiselev@isa.ru</a:t>
            </a:r>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6270" y="3144406"/>
            <a:ext cx="3276484" cy="3332018"/>
          </a:xfrm>
          <a:prstGeom prst="rect">
            <a:avLst/>
          </a:prstGeom>
        </p:spPr>
      </p:pic>
    </p:spTree>
    <p:extLst>
      <p:ext uri="{BB962C8B-B14F-4D97-AF65-F5344CB8AC3E}">
        <p14:creationId xmlns:p14="http://schemas.microsoft.com/office/powerpoint/2010/main" val="32460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215058"/>
          </a:xfrm>
          <a:prstGeom prst="rect">
            <a:avLst/>
          </a:prstGeom>
        </p:spPr>
      </p:pic>
      <p:sp>
        <p:nvSpPr>
          <p:cNvPr id="3" name="Text 0"/>
          <p:cNvSpPr/>
          <p:nvPr/>
        </p:nvSpPr>
        <p:spPr>
          <a:xfrm>
            <a:off x="620217" y="2843213"/>
            <a:ext cx="10951568" cy="1107480"/>
          </a:xfrm>
          <a:prstGeom prst="rect">
            <a:avLst/>
          </a:prstGeom>
          <a:noFill/>
          <a:ln/>
        </p:spPr>
        <p:txBody>
          <a:bodyPr wrap="square" lIns="0" tIns="0" rIns="0" bIns="0" rtlCol="0" anchor="t"/>
          <a:lstStyle/>
          <a:p>
            <a:pPr>
              <a:lnSpc>
                <a:spcPts val="4333"/>
              </a:lnSpc>
            </a:pPr>
            <a:r>
              <a:rPr lang="en-US" sz="3458" b="1" kern="0" spc="-105" dirty="0">
                <a:solidFill>
                  <a:srgbClr val="000000"/>
                </a:solidFill>
                <a:latin typeface="Times New Roman" panose="02020603050405020304" pitchFamily="18" charset="0"/>
                <a:ea typeface="Inter Bold" pitchFamily="34" charset="-122"/>
                <a:cs typeface="Times New Roman" panose="02020603050405020304" pitchFamily="18" charset="0"/>
              </a:rPr>
              <a:t>Boston Dynamics: моделирование сложного поведения</a:t>
            </a:r>
            <a:endParaRPr lang="en-US" sz="3458" dirty="0">
              <a:latin typeface="Times New Roman" panose="02020603050405020304" pitchFamily="18" charset="0"/>
              <a:cs typeface="Times New Roman" panose="02020603050405020304" pitchFamily="18" charset="0"/>
            </a:endParaRPr>
          </a:p>
        </p:txBody>
      </p:sp>
      <p:sp>
        <p:nvSpPr>
          <p:cNvPr id="4" name="Shape 1"/>
          <p:cNvSpPr/>
          <p:nvPr/>
        </p:nvSpPr>
        <p:spPr>
          <a:xfrm>
            <a:off x="620217" y="4482307"/>
            <a:ext cx="10951568" cy="19050"/>
          </a:xfrm>
          <a:prstGeom prst="roundRect">
            <a:avLst>
              <a:gd name="adj" fmla="val 390698"/>
            </a:avLst>
          </a:prstGeom>
          <a:solidFill>
            <a:srgbClr val="C0C1D7"/>
          </a:solidFill>
          <a:ln/>
        </p:spPr>
        <p:txBody>
          <a:bodyPr/>
          <a:lstStyle/>
          <a:p>
            <a:endParaRPr lang="fr-FR"/>
          </a:p>
        </p:txBody>
      </p:sp>
      <p:sp>
        <p:nvSpPr>
          <p:cNvPr id="5" name="Shape 2"/>
          <p:cNvSpPr/>
          <p:nvPr/>
        </p:nvSpPr>
        <p:spPr>
          <a:xfrm>
            <a:off x="2376884" y="4482307"/>
            <a:ext cx="19050" cy="620217"/>
          </a:xfrm>
          <a:prstGeom prst="roundRect">
            <a:avLst>
              <a:gd name="adj" fmla="val 390698"/>
            </a:avLst>
          </a:prstGeom>
          <a:solidFill>
            <a:srgbClr val="C0C1D7"/>
          </a:solidFill>
          <a:ln/>
        </p:spPr>
        <p:txBody>
          <a:bodyPr/>
          <a:lstStyle/>
          <a:p>
            <a:endParaRPr lang="fr-FR"/>
          </a:p>
        </p:txBody>
      </p:sp>
      <p:sp>
        <p:nvSpPr>
          <p:cNvPr id="6" name="Shape 3"/>
          <p:cNvSpPr/>
          <p:nvPr/>
        </p:nvSpPr>
        <p:spPr>
          <a:xfrm>
            <a:off x="2187080" y="4282976"/>
            <a:ext cx="398661" cy="398661"/>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7" name="Text 4"/>
          <p:cNvSpPr/>
          <p:nvPr/>
        </p:nvSpPr>
        <p:spPr>
          <a:xfrm>
            <a:off x="2333030" y="4349353"/>
            <a:ext cx="106660" cy="265807"/>
          </a:xfrm>
          <a:prstGeom prst="rect">
            <a:avLst/>
          </a:prstGeom>
          <a:noFill/>
          <a:ln/>
        </p:spPr>
        <p:txBody>
          <a:bodyPr wrap="none" lIns="0" tIns="0" rIns="0" bIns="0" rtlCol="0" anchor="t"/>
          <a:lstStyle/>
          <a:p>
            <a:pPr algn="ctr">
              <a:lnSpc>
                <a:spcPts val="2083"/>
              </a:lnSpc>
            </a:pPr>
            <a:r>
              <a:rPr lang="en-US" sz="1600" b="1" kern="0" spc="-62" dirty="0">
                <a:solidFill>
                  <a:srgbClr val="272525"/>
                </a:solidFill>
                <a:latin typeface="Times New Roman" panose="02020603050405020304" pitchFamily="18" charset="0"/>
                <a:ea typeface="Inter Bold" pitchFamily="34" charset="-122"/>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8" name="Text 5"/>
          <p:cNvSpPr/>
          <p:nvPr/>
        </p:nvSpPr>
        <p:spPr>
          <a:xfrm>
            <a:off x="1201837" y="5279728"/>
            <a:ext cx="2369046" cy="276919"/>
          </a:xfrm>
          <a:prstGeom prst="rect">
            <a:avLst/>
          </a:prstGeom>
          <a:noFill/>
          <a:ln/>
        </p:spPr>
        <p:txBody>
          <a:bodyPr wrap="none" lIns="0" tIns="0" rIns="0" bIns="0" rtlCol="0" anchor="t"/>
          <a:lstStyle/>
          <a:p>
            <a:pPr algn="ctr">
              <a:lnSpc>
                <a:spcPts val="2167"/>
              </a:lnSpc>
            </a:pPr>
            <a:r>
              <a:rPr lang="en-US" b="1" kern="0" spc="-52" dirty="0">
                <a:solidFill>
                  <a:srgbClr val="272525"/>
                </a:solidFill>
                <a:latin typeface="Times New Roman" panose="02020603050405020304" pitchFamily="18" charset="0"/>
                <a:ea typeface="Inter Bold" pitchFamily="34" charset="-122"/>
                <a:cs typeface="Times New Roman" panose="02020603050405020304" pitchFamily="18" charset="0"/>
              </a:rPr>
              <a:t>Распознавание среды</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797421" y="5662910"/>
            <a:ext cx="3177977" cy="566936"/>
          </a:xfrm>
          <a:prstGeom prst="rect">
            <a:avLst/>
          </a:prstGeom>
          <a:noFill/>
          <a:ln/>
        </p:spPr>
        <p:txBody>
          <a:bodyPr wrap="square" lIns="0" tIns="0" rIns="0" bIns="0" rtlCol="0" anchor="t"/>
          <a:lstStyle/>
          <a:p>
            <a:pPr algn="ctr">
              <a:lnSpc>
                <a:spcPts val="2208"/>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Atlas корректирует действия при ошибках.</a:t>
            </a:r>
            <a:endParaRPr lang="en-US" sz="1600" dirty="0">
              <a:latin typeface="Times New Roman" panose="02020603050405020304" pitchFamily="18" charset="0"/>
              <a:cs typeface="Times New Roman" panose="02020603050405020304" pitchFamily="18" charset="0"/>
            </a:endParaRPr>
          </a:p>
        </p:txBody>
      </p:sp>
      <p:sp>
        <p:nvSpPr>
          <p:cNvPr id="10" name="Shape 7"/>
          <p:cNvSpPr/>
          <p:nvPr/>
        </p:nvSpPr>
        <p:spPr>
          <a:xfrm>
            <a:off x="6086475" y="4482307"/>
            <a:ext cx="19050" cy="620217"/>
          </a:xfrm>
          <a:prstGeom prst="roundRect">
            <a:avLst>
              <a:gd name="adj" fmla="val 390698"/>
            </a:avLst>
          </a:prstGeom>
          <a:solidFill>
            <a:srgbClr val="C0C1D7"/>
          </a:solidFill>
          <a:ln/>
        </p:spPr>
        <p:txBody>
          <a:bodyPr/>
          <a:lstStyle/>
          <a:p>
            <a:endParaRPr lang="fr-FR"/>
          </a:p>
        </p:txBody>
      </p:sp>
      <p:sp>
        <p:nvSpPr>
          <p:cNvPr id="11" name="Shape 8"/>
          <p:cNvSpPr/>
          <p:nvPr/>
        </p:nvSpPr>
        <p:spPr>
          <a:xfrm>
            <a:off x="5896670" y="4282976"/>
            <a:ext cx="398661" cy="398661"/>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2" name="Text 9"/>
          <p:cNvSpPr/>
          <p:nvPr/>
        </p:nvSpPr>
        <p:spPr>
          <a:xfrm>
            <a:off x="6016229" y="4349353"/>
            <a:ext cx="159544" cy="265807"/>
          </a:xfrm>
          <a:prstGeom prst="rect">
            <a:avLst/>
          </a:prstGeom>
          <a:noFill/>
          <a:ln/>
        </p:spPr>
        <p:txBody>
          <a:bodyPr wrap="none" lIns="0" tIns="0" rIns="0" bIns="0" rtlCol="0" anchor="t"/>
          <a:lstStyle/>
          <a:p>
            <a:pPr algn="ctr">
              <a:lnSpc>
                <a:spcPts val="2083"/>
              </a:lnSpc>
            </a:pPr>
            <a:r>
              <a:rPr lang="en-US" sz="1600" b="1" kern="0" spc="-62" dirty="0">
                <a:solidFill>
                  <a:srgbClr val="272525"/>
                </a:solidFill>
                <a:latin typeface="Times New Roman" panose="02020603050405020304" pitchFamily="18" charset="0"/>
                <a:ea typeface="Inter Bold" pitchFamily="34" charset="-122"/>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3" name="Text 10"/>
          <p:cNvSpPr/>
          <p:nvPr/>
        </p:nvSpPr>
        <p:spPr>
          <a:xfrm>
            <a:off x="4988421" y="5279728"/>
            <a:ext cx="2215058" cy="276919"/>
          </a:xfrm>
          <a:prstGeom prst="rect">
            <a:avLst/>
          </a:prstGeom>
          <a:noFill/>
          <a:ln/>
        </p:spPr>
        <p:txBody>
          <a:bodyPr wrap="none" lIns="0" tIns="0" rIns="0" bIns="0" rtlCol="0" anchor="t"/>
          <a:lstStyle/>
          <a:p>
            <a:pPr algn="ctr">
              <a:lnSpc>
                <a:spcPts val="2167"/>
              </a:lnSpc>
            </a:pPr>
            <a:r>
              <a:rPr lang="en-US" b="1" kern="0" spc="-52" dirty="0">
                <a:solidFill>
                  <a:srgbClr val="272525"/>
                </a:solidFill>
                <a:latin typeface="Times New Roman" panose="02020603050405020304" pitchFamily="18" charset="0"/>
                <a:ea typeface="Inter Bold" pitchFamily="34" charset="-122"/>
                <a:cs typeface="Times New Roman" panose="02020603050405020304" pitchFamily="18" charset="0"/>
              </a:rPr>
              <a:t>Датчики</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4507012" y="5662910"/>
            <a:ext cx="3177977" cy="566936"/>
          </a:xfrm>
          <a:prstGeom prst="rect">
            <a:avLst/>
          </a:prstGeom>
          <a:noFill/>
          <a:ln/>
        </p:spPr>
        <p:txBody>
          <a:bodyPr wrap="square" lIns="0" tIns="0" rIns="0" bIns="0" rtlCol="0" anchor="t"/>
          <a:lstStyle/>
          <a:p>
            <a:pPr algn="ctr">
              <a:lnSpc>
                <a:spcPts val="2208"/>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Системы зрения, силы и распознавания состояния тела.</a:t>
            </a:r>
            <a:endParaRPr lang="en-US" sz="1600" dirty="0">
              <a:latin typeface="Times New Roman" panose="02020603050405020304" pitchFamily="18" charset="0"/>
              <a:cs typeface="Times New Roman" panose="02020603050405020304" pitchFamily="18" charset="0"/>
            </a:endParaRPr>
          </a:p>
        </p:txBody>
      </p:sp>
      <p:sp>
        <p:nvSpPr>
          <p:cNvPr id="15" name="Shape 12"/>
          <p:cNvSpPr/>
          <p:nvPr/>
        </p:nvSpPr>
        <p:spPr>
          <a:xfrm>
            <a:off x="9796066" y="4482307"/>
            <a:ext cx="19050" cy="620217"/>
          </a:xfrm>
          <a:prstGeom prst="roundRect">
            <a:avLst>
              <a:gd name="adj" fmla="val 390698"/>
            </a:avLst>
          </a:prstGeom>
          <a:solidFill>
            <a:srgbClr val="C0C1D7"/>
          </a:solidFill>
          <a:ln/>
        </p:spPr>
        <p:txBody>
          <a:bodyPr/>
          <a:lstStyle/>
          <a:p>
            <a:endParaRPr lang="fr-FR"/>
          </a:p>
        </p:txBody>
      </p:sp>
      <p:sp>
        <p:nvSpPr>
          <p:cNvPr id="16" name="Shape 13"/>
          <p:cNvSpPr/>
          <p:nvPr/>
        </p:nvSpPr>
        <p:spPr>
          <a:xfrm>
            <a:off x="9606260" y="4282976"/>
            <a:ext cx="398661" cy="398661"/>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7" name="Text 14"/>
          <p:cNvSpPr/>
          <p:nvPr/>
        </p:nvSpPr>
        <p:spPr>
          <a:xfrm>
            <a:off x="9723735" y="4349353"/>
            <a:ext cx="163612" cy="265807"/>
          </a:xfrm>
          <a:prstGeom prst="rect">
            <a:avLst/>
          </a:prstGeom>
          <a:noFill/>
          <a:ln/>
        </p:spPr>
        <p:txBody>
          <a:bodyPr wrap="none" lIns="0" tIns="0" rIns="0" bIns="0" rtlCol="0" anchor="t"/>
          <a:lstStyle/>
          <a:p>
            <a:pPr algn="ctr">
              <a:lnSpc>
                <a:spcPts val="2083"/>
              </a:lnSpc>
            </a:pPr>
            <a:r>
              <a:rPr lang="en-US" sz="1600" b="1" kern="0" spc="-62" dirty="0">
                <a:solidFill>
                  <a:srgbClr val="272525"/>
                </a:solidFill>
                <a:latin typeface="Times New Roman" panose="02020603050405020304" pitchFamily="18" charset="0"/>
                <a:ea typeface="Inter Bold" pitchFamily="34" charset="-122"/>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sp>
        <p:nvSpPr>
          <p:cNvPr id="18" name="Text 15"/>
          <p:cNvSpPr/>
          <p:nvPr/>
        </p:nvSpPr>
        <p:spPr>
          <a:xfrm>
            <a:off x="8697615" y="5279728"/>
            <a:ext cx="2215952" cy="276919"/>
          </a:xfrm>
          <a:prstGeom prst="rect">
            <a:avLst/>
          </a:prstGeom>
          <a:noFill/>
          <a:ln/>
        </p:spPr>
        <p:txBody>
          <a:bodyPr wrap="none" lIns="0" tIns="0" rIns="0" bIns="0" rtlCol="0" anchor="t"/>
          <a:lstStyle/>
          <a:p>
            <a:pPr algn="ctr">
              <a:lnSpc>
                <a:spcPts val="2167"/>
              </a:lnSpc>
            </a:pPr>
            <a:r>
              <a:rPr lang="en-US" b="1" kern="0" spc="-52" dirty="0">
                <a:solidFill>
                  <a:srgbClr val="272525"/>
                </a:solidFill>
                <a:latin typeface="Times New Roman" panose="02020603050405020304" pitchFamily="18" charset="0"/>
                <a:ea typeface="Inter Bold" pitchFamily="34" charset="-122"/>
                <a:cs typeface="Times New Roman" panose="02020603050405020304" pitchFamily="18" charset="0"/>
              </a:rPr>
              <a:t>Large Behavior Model</a:t>
            </a:r>
            <a:endParaRPr lang="en-US" dirty="0">
              <a:latin typeface="Times New Roman" panose="02020603050405020304" pitchFamily="18" charset="0"/>
              <a:cs typeface="Times New Roman" panose="02020603050405020304" pitchFamily="18" charset="0"/>
            </a:endParaRPr>
          </a:p>
        </p:txBody>
      </p:sp>
      <p:sp>
        <p:nvSpPr>
          <p:cNvPr id="19" name="Text 16"/>
          <p:cNvSpPr/>
          <p:nvPr/>
        </p:nvSpPr>
        <p:spPr>
          <a:xfrm>
            <a:off x="8216602" y="5662910"/>
            <a:ext cx="3177977" cy="566936"/>
          </a:xfrm>
          <a:prstGeom prst="rect">
            <a:avLst/>
          </a:prstGeom>
          <a:noFill/>
          <a:ln/>
        </p:spPr>
        <p:txBody>
          <a:bodyPr wrap="square" lIns="0" tIns="0" rIns="0" bIns="0" rtlCol="0" anchor="t"/>
          <a:lstStyle/>
          <a:p>
            <a:pPr algn="ctr">
              <a:lnSpc>
                <a:spcPts val="2208"/>
              </a:lnSpc>
            </a:pPr>
            <a:r>
              <a:rPr lang="en-US" sz="1600" kern="0" spc="-27" dirty="0">
                <a:solidFill>
                  <a:srgbClr val="272525"/>
                </a:solidFill>
                <a:latin typeface="Times New Roman" panose="02020603050405020304" pitchFamily="18" charset="0"/>
                <a:ea typeface="Inter" pitchFamily="34" charset="-122"/>
                <a:cs typeface="Times New Roman" panose="02020603050405020304" pitchFamily="18" charset="0"/>
              </a:rPr>
              <a:t>Формирование последовательности действий из множества данных.</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4854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16228" y="506909"/>
            <a:ext cx="6331545" cy="1150343"/>
          </a:xfrm>
          <a:prstGeom prst="rect">
            <a:avLst/>
          </a:prstGeom>
          <a:noFill/>
          <a:ln/>
        </p:spPr>
        <p:txBody>
          <a:bodyPr wrap="square" lIns="0" tIns="0" rIns="0" bIns="0" rtlCol="0" anchor="t"/>
          <a:lstStyle/>
          <a:p>
            <a:pPr>
              <a:lnSpc>
                <a:spcPts val="4500"/>
              </a:lnSpc>
            </a:pPr>
            <a:r>
              <a:rPr lang="en-US" sz="3583" b="1" kern="0" spc="-108" dirty="0">
                <a:solidFill>
                  <a:srgbClr val="000000"/>
                </a:solidFill>
                <a:latin typeface="Times New Roman" panose="02020603050405020304" pitchFamily="18" charset="0"/>
                <a:ea typeface="Inter Bold" pitchFamily="34" charset="-122"/>
                <a:cs typeface="Times New Roman" panose="02020603050405020304" pitchFamily="18" charset="0"/>
              </a:rPr>
              <a:t>Boston Dynamics и Toyota</a:t>
            </a:r>
            <a:r>
              <a:rPr lang="ru-RU" sz="3583" b="1" kern="0" spc="-108">
                <a:solidFill>
                  <a:srgbClr val="000000"/>
                </a:solidFill>
                <a:latin typeface="Times New Roman" panose="02020603050405020304" pitchFamily="18" charset="0"/>
                <a:ea typeface="Inter Bold" pitchFamily="34" charset="-122"/>
                <a:cs typeface="Times New Roman" panose="02020603050405020304" pitchFamily="18" charset="0"/>
              </a:rPr>
              <a:t> – </a:t>
            </a:r>
            <a:r>
              <a:rPr lang="en-US" sz="3583" b="1" kern="0" spc="-108">
                <a:solidFill>
                  <a:srgbClr val="000000"/>
                </a:solidFill>
                <a:latin typeface="Times New Roman" panose="02020603050405020304" pitchFamily="18" charset="0"/>
                <a:ea typeface="Inter Bold" pitchFamily="34" charset="-122"/>
                <a:cs typeface="Times New Roman" panose="02020603050405020304" pitchFamily="18" charset="0"/>
              </a:rPr>
              <a:t>Large Behavior Model</a:t>
            </a:r>
            <a:endParaRPr lang="en-US" sz="3583"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5216228" y="1933278"/>
            <a:ext cx="920353" cy="1472605"/>
          </a:xfrm>
          <a:prstGeom prst="rect">
            <a:avLst/>
          </a:prstGeom>
        </p:spPr>
      </p:pic>
      <p:sp>
        <p:nvSpPr>
          <p:cNvPr id="5" name="Text 1"/>
          <p:cNvSpPr/>
          <p:nvPr/>
        </p:nvSpPr>
        <p:spPr>
          <a:xfrm>
            <a:off x="6412607" y="2117329"/>
            <a:ext cx="2307928" cy="287536"/>
          </a:xfrm>
          <a:prstGeom prst="rect">
            <a:avLst/>
          </a:prstGeom>
          <a:noFill/>
          <a:ln/>
        </p:spPr>
        <p:txBody>
          <a:bodyPr wrap="none" lIns="0" tIns="0" rIns="0" bIns="0" rtlCol="0" anchor="t"/>
          <a:lstStyle/>
          <a:p>
            <a:pPr>
              <a:lnSpc>
                <a:spcPts val="2250"/>
              </a:lnSpc>
            </a:pPr>
            <a:r>
              <a:rPr lang="en-US" b="1" kern="0" spc="-54" dirty="0">
                <a:solidFill>
                  <a:srgbClr val="272525"/>
                </a:solidFill>
                <a:latin typeface="Times New Roman" panose="02020603050405020304" pitchFamily="18" charset="0"/>
                <a:ea typeface="Inter Bold" pitchFamily="34" charset="-122"/>
                <a:cs typeface="Times New Roman" panose="02020603050405020304" pitchFamily="18" charset="0"/>
              </a:rPr>
              <a:t>Машинное обучение</a:t>
            </a:r>
            <a:endParaRPr lang="en-US" dirty="0">
              <a:latin typeface="Times New Roman" panose="02020603050405020304" pitchFamily="18" charset="0"/>
              <a:cs typeface="Times New Roman" panose="02020603050405020304" pitchFamily="18" charset="0"/>
            </a:endParaRPr>
          </a:p>
        </p:txBody>
      </p:sp>
      <p:sp>
        <p:nvSpPr>
          <p:cNvPr id="6" name="Text 2"/>
          <p:cNvSpPr/>
          <p:nvPr/>
        </p:nvSpPr>
        <p:spPr>
          <a:xfrm>
            <a:off x="6412607" y="2515294"/>
            <a:ext cx="5135166" cy="294482"/>
          </a:xfrm>
          <a:prstGeom prst="rect">
            <a:avLst/>
          </a:prstGeom>
          <a:noFill/>
          <a:ln/>
        </p:spPr>
        <p:txBody>
          <a:bodyPr wrap="none" lIns="0" tIns="0" rIns="0" bIns="0" rtlCol="0" anchor="t"/>
          <a:lstStyle/>
          <a:p>
            <a:pPr>
              <a:lnSpc>
                <a:spcPts val="2292"/>
              </a:lnSpc>
            </a:pPr>
            <a:r>
              <a:rPr lang="en-US" sz="1600" kern="0" spc="-29" dirty="0">
                <a:solidFill>
                  <a:srgbClr val="272525"/>
                </a:solidFill>
                <a:latin typeface="Times New Roman" panose="02020603050405020304" pitchFamily="18" charset="0"/>
                <a:ea typeface="Inter" pitchFamily="34" charset="-122"/>
                <a:cs typeface="Times New Roman" panose="02020603050405020304" pitchFamily="18" charset="0"/>
              </a:rPr>
              <a:t>Роботы учатся действовать без подсказок человека.</a:t>
            </a:r>
            <a:endParaRPr lang="en-US" sz="16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5216228" y="3405882"/>
            <a:ext cx="920353" cy="1472605"/>
          </a:xfrm>
          <a:prstGeom prst="rect">
            <a:avLst/>
          </a:prstGeom>
        </p:spPr>
      </p:pic>
      <p:sp>
        <p:nvSpPr>
          <p:cNvPr id="8" name="Text 3"/>
          <p:cNvSpPr/>
          <p:nvPr/>
        </p:nvSpPr>
        <p:spPr>
          <a:xfrm>
            <a:off x="6412607" y="3589933"/>
            <a:ext cx="2300982" cy="287536"/>
          </a:xfrm>
          <a:prstGeom prst="rect">
            <a:avLst/>
          </a:prstGeom>
          <a:noFill/>
          <a:ln/>
        </p:spPr>
        <p:txBody>
          <a:bodyPr wrap="none" lIns="0" tIns="0" rIns="0" bIns="0" rtlCol="0" anchor="t"/>
          <a:lstStyle/>
          <a:p>
            <a:pPr>
              <a:lnSpc>
                <a:spcPts val="2250"/>
              </a:lnSpc>
            </a:pPr>
            <a:r>
              <a:rPr lang="en-US" b="1" kern="0" spc="-54" dirty="0">
                <a:solidFill>
                  <a:srgbClr val="272525"/>
                </a:solidFill>
                <a:latin typeface="Times New Roman" panose="02020603050405020304" pitchFamily="18" charset="0"/>
                <a:ea typeface="Inter Bold" pitchFamily="34" charset="-122"/>
                <a:cs typeface="Times New Roman" panose="02020603050405020304" pitchFamily="18" charset="0"/>
              </a:rPr>
              <a:t>Кулинарные навыки</a:t>
            </a:r>
            <a:endParaRPr lang="en-US" dirty="0">
              <a:latin typeface="Times New Roman" panose="02020603050405020304" pitchFamily="18" charset="0"/>
              <a:cs typeface="Times New Roman" panose="02020603050405020304" pitchFamily="18" charset="0"/>
            </a:endParaRPr>
          </a:p>
        </p:txBody>
      </p:sp>
      <p:sp>
        <p:nvSpPr>
          <p:cNvPr id="9" name="Text 4"/>
          <p:cNvSpPr/>
          <p:nvPr/>
        </p:nvSpPr>
        <p:spPr>
          <a:xfrm>
            <a:off x="6412607" y="3987899"/>
            <a:ext cx="5135166" cy="294482"/>
          </a:xfrm>
          <a:prstGeom prst="rect">
            <a:avLst/>
          </a:prstGeom>
          <a:noFill/>
          <a:ln/>
        </p:spPr>
        <p:txBody>
          <a:bodyPr wrap="none" lIns="0" tIns="0" rIns="0" bIns="0" rtlCol="0" anchor="t"/>
          <a:lstStyle/>
          <a:p>
            <a:pPr>
              <a:lnSpc>
                <a:spcPts val="2292"/>
              </a:lnSpc>
            </a:pPr>
            <a:r>
              <a:rPr lang="en-US" sz="1600" kern="0" spc="-29" dirty="0">
                <a:solidFill>
                  <a:srgbClr val="272525"/>
                </a:solidFill>
                <a:latin typeface="Times New Roman" panose="02020603050405020304" pitchFamily="18" charset="0"/>
                <a:ea typeface="Inter" pitchFamily="34" charset="-122"/>
                <a:cs typeface="Times New Roman" panose="02020603050405020304" pitchFamily="18" charset="0"/>
              </a:rPr>
              <a:t>Роботы-манипуляторы осваивают приготовление блюд.</a:t>
            </a:r>
            <a:endParaRPr lang="en-US" sz="16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5216228" y="4878487"/>
            <a:ext cx="920353" cy="1472605"/>
          </a:xfrm>
          <a:prstGeom prst="rect">
            <a:avLst/>
          </a:prstGeom>
        </p:spPr>
      </p:pic>
      <p:sp>
        <p:nvSpPr>
          <p:cNvPr id="11" name="Text 5"/>
          <p:cNvSpPr/>
          <p:nvPr/>
        </p:nvSpPr>
        <p:spPr>
          <a:xfrm>
            <a:off x="6412607" y="5062538"/>
            <a:ext cx="3045123" cy="287536"/>
          </a:xfrm>
          <a:prstGeom prst="rect">
            <a:avLst/>
          </a:prstGeom>
          <a:noFill/>
          <a:ln/>
        </p:spPr>
        <p:txBody>
          <a:bodyPr wrap="none" lIns="0" tIns="0" rIns="0" bIns="0" rtlCol="0" anchor="t"/>
          <a:lstStyle/>
          <a:p>
            <a:pPr>
              <a:lnSpc>
                <a:spcPts val="2250"/>
              </a:lnSpc>
            </a:pPr>
            <a:r>
              <a:rPr lang="en-US" b="1" kern="0" spc="-54" dirty="0">
                <a:solidFill>
                  <a:srgbClr val="272525"/>
                </a:solidFill>
                <a:latin typeface="Times New Roman" panose="02020603050405020304" pitchFamily="18" charset="0"/>
                <a:ea typeface="Inter Bold" pitchFamily="34" charset="-122"/>
                <a:cs typeface="Times New Roman" panose="02020603050405020304" pitchFamily="18" charset="0"/>
              </a:rPr>
              <a:t>Антропоморфное развитие</a:t>
            </a:r>
            <a:endParaRPr lang="en-US" dirty="0">
              <a:latin typeface="Times New Roman" panose="02020603050405020304" pitchFamily="18" charset="0"/>
              <a:cs typeface="Times New Roman" panose="02020603050405020304" pitchFamily="18" charset="0"/>
            </a:endParaRPr>
          </a:p>
        </p:txBody>
      </p:sp>
      <p:sp>
        <p:nvSpPr>
          <p:cNvPr id="12" name="Text 6"/>
          <p:cNvSpPr/>
          <p:nvPr/>
        </p:nvSpPr>
        <p:spPr>
          <a:xfrm>
            <a:off x="6412607" y="5460504"/>
            <a:ext cx="5135166" cy="294482"/>
          </a:xfrm>
          <a:prstGeom prst="rect">
            <a:avLst/>
          </a:prstGeom>
          <a:noFill/>
          <a:ln/>
        </p:spPr>
        <p:txBody>
          <a:bodyPr wrap="none" lIns="0" tIns="0" rIns="0" bIns="0" rtlCol="0" anchor="t"/>
          <a:lstStyle/>
          <a:p>
            <a:pPr>
              <a:lnSpc>
                <a:spcPts val="2292"/>
              </a:lnSpc>
            </a:pPr>
            <a:r>
              <a:rPr lang="en-US" sz="1600" kern="0" spc="-29" dirty="0">
                <a:solidFill>
                  <a:srgbClr val="272525"/>
                </a:solidFill>
                <a:latin typeface="Times New Roman" panose="02020603050405020304" pitchFamily="18" charset="0"/>
                <a:ea typeface="Inter" pitchFamily="34" charset="-122"/>
                <a:cs typeface="Times New Roman" panose="02020603050405020304" pitchFamily="18" charset="0"/>
              </a:rPr>
              <a:t>Atlas применяет навыки в человекоподобном варианте.</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303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187946"/>
            <a:ext cx="6297018" cy="2445544"/>
          </a:xfrm>
          <a:prstGeom prst="rect">
            <a:avLst/>
          </a:prstGeom>
          <a:noFill/>
          <a:ln/>
        </p:spPr>
        <p:txBody>
          <a:bodyPr wrap="square" lIns="0" tIns="0" rIns="0" bIns="0" rtlCol="0" anchor="t"/>
          <a:lstStyle/>
          <a:p>
            <a:pPr>
              <a:lnSpc>
                <a:spcPts val="6416"/>
              </a:lnSpc>
            </a:pPr>
            <a:r>
              <a:rPr lang="ru-RU" sz="5125" b="1" kern="0" spc="-154">
                <a:solidFill>
                  <a:srgbClr val="000000"/>
                </a:solidFill>
                <a:latin typeface="Times New Roman" panose="02020603050405020304" pitchFamily="18" charset="0"/>
                <a:ea typeface="Inter Bold" pitchFamily="34" charset="-122"/>
                <a:cs typeface="Times New Roman" panose="02020603050405020304" pitchFamily="18" charset="0"/>
              </a:rPr>
              <a:t>Начнем с простого: </a:t>
            </a:r>
            <a:r>
              <a:rPr lang="en-US" sz="5125" b="1" kern="0" spc="-154">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5125" b="1" kern="0" spc="-154" dirty="0">
                <a:solidFill>
                  <a:srgbClr val="000000"/>
                </a:solidFill>
                <a:latin typeface="Times New Roman" panose="02020603050405020304" pitchFamily="18" charset="0"/>
                <a:ea typeface="Inter Bold" pitchFamily="34" charset="-122"/>
                <a:cs typeface="Times New Roman" panose="02020603050405020304" pitchFamily="18" charset="0"/>
              </a:rPr>
              <a:t>SLAM </a:t>
            </a:r>
            <a:r>
              <a:rPr lang="ru-RU" sz="5125" b="1" kern="0" spc="-154">
                <a:solidFill>
                  <a:srgbClr val="000000"/>
                </a:solidFill>
                <a:latin typeface="Times New Roman" panose="02020603050405020304" pitchFamily="18" charset="0"/>
                <a:ea typeface="Inter Bold" pitchFamily="34" charset="-122"/>
                <a:cs typeface="Times New Roman" panose="02020603050405020304" pitchFamily="18" charset="0"/>
              </a:rPr>
              <a:t>+</a:t>
            </a:r>
          </a:p>
          <a:p>
            <a:pPr>
              <a:lnSpc>
                <a:spcPts val="6416"/>
              </a:lnSpc>
            </a:pPr>
            <a:r>
              <a:rPr lang="en-US" sz="5125" b="1" kern="0" spc="-154">
                <a:solidFill>
                  <a:srgbClr val="000000"/>
                </a:solidFill>
                <a:latin typeface="Times New Roman" panose="02020603050405020304" pitchFamily="18" charset="0"/>
                <a:ea typeface="Inter Bold" pitchFamily="34" charset="-122"/>
                <a:cs typeface="Times New Roman" panose="02020603050405020304" pitchFamily="18" charset="0"/>
              </a:rPr>
              <a:t>планирование </a:t>
            </a:r>
            <a:r>
              <a:rPr lang="en-US" sz="5125" b="1" kern="0" spc="-154" dirty="0">
                <a:solidFill>
                  <a:srgbClr val="000000"/>
                </a:solidFill>
                <a:latin typeface="Times New Roman" panose="02020603050405020304" pitchFamily="18" charset="0"/>
                <a:ea typeface="Inter Bold" pitchFamily="34" charset="-122"/>
                <a:cs typeface="Times New Roman" panose="02020603050405020304" pitchFamily="18" charset="0"/>
              </a:rPr>
              <a:t>пути</a:t>
            </a:r>
            <a:endParaRPr lang="en-US" sz="5125" dirty="0">
              <a:latin typeface="Times New Roman" panose="02020603050405020304" pitchFamily="18" charset="0"/>
              <a:cs typeface="Times New Roman" panose="02020603050405020304" pitchFamily="18" charset="0"/>
            </a:endParaRPr>
          </a:p>
        </p:txBody>
      </p:sp>
      <p:sp>
        <p:nvSpPr>
          <p:cNvPr id="4" name="Text 1"/>
          <p:cNvSpPr/>
          <p:nvPr/>
        </p:nvSpPr>
        <p:spPr>
          <a:xfrm>
            <a:off x="5233492" y="3916958"/>
            <a:ext cx="6297018" cy="1209675"/>
          </a:xfrm>
          <a:prstGeom prst="rect">
            <a:avLst/>
          </a:prstGeom>
          <a:noFill/>
          <a:ln/>
        </p:spPr>
        <p:txBody>
          <a:bodyPr wrap="squar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Простейшая архитектура автономной навигации состоит из алгоритма SLAM и алгоритма планирования пути. SLAM отвечает за локализацию и картирование, а планирование пути определяет оптимальный маршрут движения.</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2417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69031" y="1095304"/>
            <a:ext cx="4725492" cy="590649"/>
          </a:xfrm>
          <a:prstGeom prst="rect">
            <a:avLst/>
          </a:prstGeom>
          <a:noFill/>
          <a:ln/>
        </p:spPr>
        <p:txBody>
          <a:bodyPr wrap="none" lIns="0" tIns="0" rIns="0" bIns="0" rtlCol="0" anchor="t"/>
          <a:lstStyle/>
          <a:p>
            <a:pPr>
              <a:lnSpc>
                <a:spcPts val="4625"/>
              </a:lnSpc>
            </a:pPr>
            <a:r>
              <a:rPr lang="en-US" sz="3708" b="1" kern="0" spc="-112" dirty="0">
                <a:solidFill>
                  <a:srgbClr val="000000"/>
                </a:solidFill>
                <a:latin typeface="Times New Roman" panose="02020603050405020304" pitchFamily="18" charset="0"/>
                <a:ea typeface="Inter Bold" pitchFamily="34" charset="-122"/>
                <a:cs typeface="Times New Roman" panose="02020603050405020304" pitchFamily="18" charset="0"/>
              </a:rPr>
              <a:t>Основы SLAM</a:t>
            </a:r>
            <a:endParaRPr lang="en-US" sz="3708" dirty="0">
              <a:latin typeface="Times New Roman" panose="02020603050405020304" pitchFamily="18" charset="0"/>
              <a:cs typeface="Times New Roman" panose="02020603050405020304" pitchFamily="18" charset="0"/>
            </a:endParaRPr>
          </a:p>
        </p:txBody>
      </p:sp>
      <p:sp>
        <p:nvSpPr>
          <p:cNvPr id="4" name="Shape 1"/>
          <p:cNvSpPr/>
          <p:nvPr/>
        </p:nvSpPr>
        <p:spPr>
          <a:xfrm>
            <a:off x="5504259" y="2043311"/>
            <a:ext cx="25400" cy="3645396"/>
          </a:xfrm>
          <a:prstGeom prst="roundRect">
            <a:avLst>
              <a:gd name="adj" fmla="val 312558"/>
            </a:avLst>
          </a:prstGeom>
          <a:solidFill>
            <a:srgbClr val="C0C1D7"/>
          </a:solidFill>
          <a:ln/>
        </p:spPr>
        <p:txBody>
          <a:bodyPr/>
          <a:lstStyle/>
          <a:p>
            <a:endParaRPr lang="fr-FR"/>
          </a:p>
        </p:txBody>
      </p:sp>
      <p:sp>
        <p:nvSpPr>
          <p:cNvPr id="5" name="Shape 2"/>
          <p:cNvSpPr/>
          <p:nvPr/>
        </p:nvSpPr>
        <p:spPr>
          <a:xfrm>
            <a:off x="5704185" y="2455863"/>
            <a:ext cx="661492" cy="25400"/>
          </a:xfrm>
          <a:prstGeom prst="roundRect">
            <a:avLst>
              <a:gd name="adj" fmla="val 312558"/>
            </a:avLst>
          </a:prstGeom>
          <a:solidFill>
            <a:srgbClr val="C0C1D7"/>
          </a:solidFill>
          <a:ln/>
        </p:spPr>
        <p:txBody>
          <a:bodyPr/>
          <a:lstStyle/>
          <a:p>
            <a:endParaRPr lang="fr-FR"/>
          </a:p>
        </p:txBody>
      </p:sp>
      <p:sp>
        <p:nvSpPr>
          <p:cNvPr id="6" name="Shape 3"/>
          <p:cNvSpPr/>
          <p:nvPr/>
        </p:nvSpPr>
        <p:spPr>
          <a:xfrm>
            <a:off x="5304333" y="2255937"/>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7" name="Text 4"/>
          <p:cNvSpPr/>
          <p:nvPr/>
        </p:nvSpPr>
        <p:spPr>
          <a:xfrm>
            <a:off x="5460008" y="2326779"/>
            <a:ext cx="113804" cy="283568"/>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Times New Roman" panose="02020603050405020304" pitchFamily="18" charset="0"/>
                <a:ea typeface="Inter Bold" pitchFamily="34" charset="-122"/>
                <a:cs typeface="Times New Roman" panose="02020603050405020304" pitchFamily="18" charset="0"/>
              </a:rPr>
              <a:t>1</a:t>
            </a:r>
            <a:endParaRPr lang="en-US" sz="2208" dirty="0">
              <a:latin typeface="Times New Roman" panose="02020603050405020304" pitchFamily="18" charset="0"/>
              <a:cs typeface="Times New Roman" panose="02020603050405020304" pitchFamily="18" charset="0"/>
            </a:endParaRPr>
          </a:p>
        </p:txBody>
      </p:sp>
      <p:sp>
        <p:nvSpPr>
          <p:cNvPr id="8" name="Text 5"/>
          <p:cNvSpPr/>
          <p:nvPr/>
        </p:nvSpPr>
        <p:spPr>
          <a:xfrm>
            <a:off x="6556574" y="2232323"/>
            <a:ext cx="2362696"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Локализация</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6556573" y="2641006"/>
            <a:ext cx="4973935" cy="302419"/>
          </a:xfrm>
          <a:prstGeom prst="rect">
            <a:avLst/>
          </a:prstGeom>
          <a:noFill/>
          <a:ln/>
        </p:spPr>
        <p:txBody>
          <a:bodyPr wrap="non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Определение положения робота в пространстве.</a:t>
            </a:r>
            <a:endParaRPr lang="en-US" sz="1600" dirty="0">
              <a:latin typeface="Times New Roman" panose="02020603050405020304" pitchFamily="18" charset="0"/>
              <a:cs typeface="Times New Roman" panose="02020603050405020304" pitchFamily="18" charset="0"/>
            </a:endParaRPr>
          </a:p>
        </p:txBody>
      </p:sp>
      <p:sp>
        <p:nvSpPr>
          <p:cNvPr id="10" name="Shape 7"/>
          <p:cNvSpPr/>
          <p:nvPr/>
        </p:nvSpPr>
        <p:spPr>
          <a:xfrm>
            <a:off x="5704185" y="3733998"/>
            <a:ext cx="661492" cy="25400"/>
          </a:xfrm>
          <a:prstGeom prst="roundRect">
            <a:avLst>
              <a:gd name="adj" fmla="val 312558"/>
            </a:avLst>
          </a:prstGeom>
          <a:solidFill>
            <a:srgbClr val="C0C1D7"/>
          </a:solidFill>
          <a:ln/>
        </p:spPr>
        <p:txBody>
          <a:bodyPr/>
          <a:lstStyle/>
          <a:p>
            <a:endParaRPr lang="fr-FR"/>
          </a:p>
        </p:txBody>
      </p:sp>
      <p:sp>
        <p:nvSpPr>
          <p:cNvPr id="11" name="Shape 8"/>
          <p:cNvSpPr/>
          <p:nvPr/>
        </p:nvSpPr>
        <p:spPr>
          <a:xfrm>
            <a:off x="5304333" y="3534072"/>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2" name="Text 9"/>
          <p:cNvSpPr/>
          <p:nvPr/>
        </p:nvSpPr>
        <p:spPr>
          <a:xfrm>
            <a:off x="5431930" y="3604915"/>
            <a:ext cx="170061" cy="283568"/>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Times New Roman" panose="02020603050405020304" pitchFamily="18" charset="0"/>
                <a:ea typeface="Inter Bold" pitchFamily="34" charset="-122"/>
                <a:cs typeface="Times New Roman" panose="02020603050405020304" pitchFamily="18" charset="0"/>
              </a:rPr>
              <a:t>2</a:t>
            </a:r>
            <a:endParaRPr lang="en-US" sz="2208" dirty="0">
              <a:latin typeface="Times New Roman" panose="02020603050405020304" pitchFamily="18" charset="0"/>
              <a:cs typeface="Times New Roman" panose="02020603050405020304" pitchFamily="18" charset="0"/>
            </a:endParaRPr>
          </a:p>
        </p:txBody>
      </p:sp>
      <p:sp>
        <p:nvSpPr>
          <p:cNvPr id="13" name="Text 10"/>
          <p:cNvSpPr/>
          <p:nvPr/>
        </p:nvSpPr>
        <p:spPr>
          <a:xfrm>
            <a:off x="6556574" y="3510458"/>
            <a:ext cx="2362696"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Картирование</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6556573" y="3919141"/>
            <a:ext cx="4973935" cy="302419"/>
          </a:xfrm>
          <a:prstGeom prst="rect">
            <a:avLst/>
          </a:prstGeom>
          <a:noFill/>
          <a:ln/>
        </p:spPr>
        <p:txBody>
          <a:bodyPr wrap="non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Построение карты окружающей среды.</a:t>
            </a:r>
            <a:endParaRPr lang="en-US" sz="1600" dirty="0">
              <a:latin typeface="Times New Roman" panose="02020603050405020304" pitchFamily="18" charset="0"/>
              <a:cs typeface="Times New Roman" panose="02020603050405020304" pitchFamily="18" charset="0"/>
            </a:endParaRPr>
          </a:p>
        </p:txBody>
      </p:sp>
      <p:sp>
        <p:nvSpPr>
          <p:cNvPr id="15" name="Shape 12"/>
          <p:cNvSpPr/>
          <p:nvPr/>
        </p:nvSpPr>
        <p:spPr>
          <a:xfrm>
            <a:off x="5704185" y="5012134"/>
            <a:ext cx="661492" cy="25400"/>
          </a:xfrm>
          <a:prstGeom prst="roundRect">
            <a:avLst>
              <a:gd name="adj" fmla="val 312558"/>
            </a:avLst>
          </a:prstGeom>
          <a:solidFill>
            <a:srgbClr val="C0C1D7"/>
          </a:solidFill>
          <a:ln/>
        </p:spPr>
        <p:txBody>
          <a:bodyPr/>
          <a:lstStyle/>
          <a:p>
            <a:endParaRPr lang="fr-FR"/>
          </a:p>
        </p:txBody>
      </p:sp>
      <p:sp>
        <p:nvSpPr>
          <p:cNvPr id="16" name="Shape 13"/>
          <p:cNvSpPr/>
          <p:nvPr/>
        </p:nvSpPr>
        <p:spPr>
          <a:xfrm>
            <a:off x="5304333" y="4812208"/>
            <a:ext cx="425252" cy="42525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7" name="Text 14"/>
          <p:cNvSpPr/>
          <p:nvPr/>
        </p:nvSpPr>
        <p:spPr>
          <a:xfrm>
            <a:off x="5429647" y="4883051"/>
            <a:ext cx="174526" cy="283568"/>
          </a:xfrm>
          <a:prstGeom prst="rect">
            <a:avLst/>
          </a:prstGeom>
          <a:noFill/>
          <a:ln/>
        </p:spPr>
        <p:txBody>
          <a:bodyPr wrap="none" lIns="0" tIns="0" rIns="0" bIns="0" rtlCol="0" anchor="t"/>
          <a:lstStyle/>
          <a:p>
            <a:pPr algn="ctr">
              <a:lnSpc>
                <a:spcPts val="2208"/>
              </a:lnSpc>
            </a:pPr>
            <a:r>
              <a:rPr lang="en-US" sz="2208" b="1" kern="0" spc="-67" dirty="0">
                <a:solidFill>
                  <a:srgbClr val="272525"/>
                </a:solidFill>
                <a:latin typeface="Times New Roman" panose="02020603050405020304" pitchFamily="18" charset="0"/>
                <a:ea typeface="Inter Bold" pitchFamily="34" charset="-122"/>
                <a:cs typeface="Times New Roman" panose="02020603050405020304" pitchFamily="18" charset="0"/>
              </a:rPr>
              <a:t>3</a:t>
            </a:r>
            <a:endParaRPr lang="en-US" sz="2208" dirty="0">
              <a:latin typeface="Times New Roman" panose="02020603050405020304" pitchFamily="18" charset="0"/>
              <a:cs typeface="Times New Roman" panose="02020603050405020304" pitchFamily="18" charset="0"/>
            </a:endParaRPr>
          </a:p>
        </p:txBody>
      </p:sp>
      <p:sp>
        <p:nvSpPr>
          <p:cNvPr id="18" name="Text 15"/>
          <p:cNvSpPr/>
          <p:nvPr/>
        </p:nvSpPr>
        <p:spPr>
          <a:xfrm>
            <a:off x="6556574" y="4788594"/>
            <a:ext cx="2545258" cy="295275"/>
          </a:xfrm>
          <a:prstGeom prst="rect">
            <a:avLst/>
          </a:prstGeom>
          <a:noFill/>
          <a:ln/>
        </p:spPr>
        <p:txBody>
          <a:bodyPr wrap="none" lIns="0" tIns="0" rIns="0" bIns="0" rtlCol="0" anchor="t"/>
          <a:lstStyle/>
          <a:p>
            <a:pPr>
              <a:lnSpc>
                <a:spcPts val="2292"/>
              </a:lnSpc>
            </a:pPr>
            <a:r>
              <a:rPr lang="en-US" b="1" kern="0" spc="-56" dirty="0">
                <a:solidFill>
                  <a:srgbClr val="272525"/>
                </a:solidFill>
                <a:latin typeface="Times New Roman" panose="02020603050405020304" pitchFamily="18" charset="0"/>
                <a:ea typeface="Inter Bold" pitchFamily="34" charset="-122"/>
                <a:cs typeface="Times New Roman" panose="02020603050405020304" pitchFamily="18" charset="0"/>
              </a:rPr>
              <a:t>Итеративный процесс</a:t>
            </a:r>
            <a:endParaRPr lang="en-US" dirty="0">
              <a:latin typeface="Times New Roman" panose="02020603050405020304" pitchFamily="18" charset="0"/>
              <a:cs typeface="Times New Roman" panose="02020603050405020304" pitchFamily="18" charset="0"/>
            </a:endParaRPr>
          </a:p>
        </p:txBody>
      </p:sp>
      <p:sp>
        <p:nvSpPr>
          <p:cNvPr id="19" name="Text 16"/>
          <p:cNvSpPr/>
          <p:nvPr/>
        </p:nvSpPr>
        <p:spPr>
          <a:xfrm>
            <a:off x="6556573" y="5197277"/>
            <a:ext cx="4973935" cy="302419"/>
          </a:xfrm>
          <a:prstGeom prst="rect">
            <a:avLst/>
          </a:prstGeom>
          <a:noFill/>
          <a:ln/>
        </p:spPr>
        <p:txBody>
          <a:bodyPr wrap="none" lIns="0" tIns="0" rIns="0" bIns="0" rtlCol="0" anchor="t"/>
          <a:lstStyle/>
          <a:p>
            <a:pPr>
              <a:lnSpc>
                <a:spcPts val="2375"/>
              </a:lnSpc>
            </a:pPr>
            <a:r>
              <a:rPr lang="en-US" sz="1600" kern="0" spc="-30" dirty="0">
                <a:solidFill>
                  <a:srgbClr val="272525"/>
                </a:solidFill>
                <a:latin typeface="Times New Roman" panose="02020603050405020304" pitchFamily="18" charset="0"/>
                <a:ea typeface="Inter" pitchFamily="34" charset="-122"/>
                <a:cs typeface="Times New Roman" panose="02020603050405020304" pitchFamily="18" charset="0"/>
              </a:rPr>
              <a:t>Постепенное обновление карты и положения робота.</a:t>
            </a:r>
            <a:endParaRPr lang="en-US" sz="1600" dirty="0">
              <a:latin typeface="Times New Roman" panose="02020603050405020304" pitchFamily="18" charset="0"/>
              <a:cs typeface="Times New Roman" panose="02020603050405020304" pitchFamily="18" charset="0"/>
            </a:endParaRPr>
          </a:p>
        </p:txBody>
      </p:sp>
      <p:pic>
        <p:nvPicPr>
          <p:cNvPr id="20" name="Рисунок 19"/>
          <p:cNvPicPr/>
          <p:nvPr/>
        </p:nvPicPr>
        <p:blipFill>
          <a:blip r:embed="rId3"/>
          <a:stretch/>
        </p:blipFill>
        <p:spPr>
          <a:xfrm>
            <a:off x="114994" y="1953870"/>
            <a:ext cx="5033566" cy="2858338"/>
          </a:xfrm>
          <a:prstGeom prst="rect">
            <a:avLst/>
          </a:prstGeom>
          <a:ln w="10800">
            <a:noFill/>
          </a:ln>
        </p:spPr>
      </p:pic>
    </p:spTree>
    <p:extLst>
      <p:ext uri="{BB962C8B-B14F-4D97-AF65-F5344CB8AC3E}">
        <p14:creationId xmlns:p14="http://schemas.microsoft.com/office/powerpoint/2010/main" val="64623794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1107</TotalTime>
  <Words>6165</Words>
  <Application>Microsoft Office PowerPoint</Application>
  <PresentationFormat>Grand écran</PresentationFormat>
  <Paragraphs>617</Paragraphs>
  <Slides>50</Slides>
  <Notes>21</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50</vt:i4>
      </vt:variant>
    </vt:vector>
  </HeadingPairs>
  <TitlesOfParts>
    <vt:vector size="58" baseType="lpstr">
      <vt:lpstr>Arial</vt:lpstr>
      <vt:lpstr>Calibri</vt:lpstr>
      <vt:lpstr>Calibri Light</vt:lpstr>
      <vt:lpstr>Cambria Math</vt:lpstr>
      <vt:lpstr>Courier New</vt:lpstr>
      <vt:lpstr>Times New Roman</vt:lpstr>
      <vt:lpstr>Тема Office</vt:lpstr>
      <vt:lpstr>Equation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Монокулярный SLAM</vt:lpstr>
      <vt:lpstr>Présentation PowerPoint</vt:lpstr>
      <vt:lpstr>Présentation PowerPoint</vt:lpstr>
      <vt:lpstr>Знакомая карта – Сетка+А*</vt:lpstr>
      <vt:lpstr>Незнакомая карта - RRT</vt:lpstr>
      <vt:lpstr>Présentation PowerPoint</vt:lpstr>
      <vt:lpstr>Оптимизация траектории при планировании</vt:lpstr>
      <vt:lpstr>Présentation PowerPoint</vt:lpstr>
      <vt:lpstr>Если система не голономная</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Функция моделирования и рациональная картина мира</vt:lpstr>
      <vt:lpstr>Présentation PowerPoint</vt:lpstr>
      <vt:lpstr>Языки КМ</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Когнитивные архитектуры 2.0</vt:lpstr>
      <vt:lpstr>Многорукие бандиты</vt:lpstr>
      <vt:lpstr>Виды алгоритмов</vt:lpstr>
      <vt:lpstr>Обучение с подкреплением</vt:lpstr>
      <vt:lpstr>Q-learning.</vt:lpstr>
      <vt:lpstr>PPO</vt:lpstr>
      <vt:lpstr>Présentation PowerPoint</vt:lpstr>
      <vt:lpstr>Présentation PowerPoint</vt:lpstr>
      <vt:lpstr>Символьный граундинг в 2024 году Анализируем контекст</vt:lpstr>
      <vt:lpstr>Как работает в нашем случае</vt:lpstr>
      <vt:lpstr>Как работает в нашем случае</vt:lpstr>
      <vt:lpstr>Présentation PowerPoint</vt:lpstr>
      <vt:lpstr>Présentation PowerPoint</vt:lpstr>
    </vt:vector>
  </TitlesOfParts>
  <Company>ФИЦ ИУ РАН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Определи свою усталость методами ИИ</dc:title>
  <dc:creator>Глеб Киселев</dc:creator>
  <cp:lastModifiedBy>Hormise ALLAME</cp:lastModifiedBy>
  <cp:revision>206</cp:revision>
  <dcterms:created xsi:type="dcterms:W3CDTF">2024-11-05T08:07:11Z</dcterms:created>
  <dcterms:modified xsi:type="dcterms:W3CDTF">2025-11-25T16:18:48Z</dcterms:modified>
</cp:coreProperties>
</file>